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20" r:id="rId3"/>
    <p:sldId id="353" r:id="rId4"/>
    <p:sldId id="361" r:id="rId5"/>
    <p:sldId id="362" r:id="rId6"/>
    <p:sldId id="363" r:id="rId7"/>
    <p:sldId id="364" r:id="rId8"/>
    <p:sldId id="308" r:id="rId9"/>
    <p:sldId id="365" r:id="rId10"/>
    <p:sldId id="366" r:id="rId11"/>
    <p:sldId id="367" r:id="rId12"/>
    <p:sldId id="368" r:id="rId13"/>
    <p:sldId id="369" r:id="rId14"/>
    <p:sldId id="355" r:id="rId15"/>
    <p:sldId id="28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479" autoAdjust="0"/>
  </p:normalViewPr>
  <p:slideViewPr>
    <p:cSldViewPr>
      <p:cViewPr>
        <p:scale>
          <a:sx n="70" d="100"/>
          <a:sy n="70" d="100"/>
        </p:scale>
        <p:origin x="-51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9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A608CE4-05A3-41AA-B0C1-37BCDA3F1F25}" type="datetime1">
              <a:rPr lang="zh-CN" altLang="en-US"/>
              <a:pPr>
                <a:defRPr/>
              </a:pPr>
              <a:t>2013-9-6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DDB5D60-3A6A-4392-9053-4F4080B6EFF5}" type="slidenum">
              <a:rPr lang="zh-CN" altLang="en-US"/>
              <a:pPr>
                <a:defRPr/>
              </a:pPr>
              <a:t>‹#›</a:t>
            </a:fld>
            <a:endParaRPr lang="zh-CN" altLang="en-US"/>
          </a:p>
        </p:txBody>
      </p:sp>
    </p:spTree>
    <p:extLst>
      <p:ext uri="{BB962C8B-B14F-4D97-AF65-F5344CB8AC3E}">
        <p14:creationId xmlns:p14="http://schemas.microsoft.com/office/powerpoint/2010/main" val="1733049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5A2712E-6766-44BD-8154-CB63634EE404}" type="datetime1">
              <a:rPr lang="zh-CN" altLang="en-US"/>
              <a:pPr>
                <a:defRPr/>
              </a:pPr>
              <a:t>2013-9-6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34B51D9-D4B8-47C9-9326-4242550A4302}" type="slidenum">
              <a:rPr lang="zh-CN" altLang="en-US"/>
              <a:pPr>
                <a:defRPr/>
              </a:pPr>
              <a:t>‹#›</a:t>
            </a:fld>
            <a:endParaRPr lang="zh-CN" altLang="en-US"/>
          </a:p>
        </p:txBody>
      </p:sp>
    </p:spTree>
    <p:extLst>
      <p:ext uri="{BB962C8B-B14F-4D97-AF65-F5344CB8AC3E}">
        <p14:creationId xmlns:p14="http://schemas.microsoft.com/office/powerpoint/2010/main" val="2875770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宋体" charset="-122"/>
        <a:cs typeface="+mn-cs"/>
      </a:defRPr>
    </a:lvl1pPr>
    <a:lvl2pPr marL="457200" algn="l" rtl="0" eaLnBrk="0" fontAlgn="base" hangingPunct="0">
      <a:spcBef>
        <a:spcPct val="30000"/>
      </a:spcBef>
      <a:spcAft>
        <a:spcPct val="0"/>
      </a:spcAft>
      <a:defRPr kumimoji="1" sz="1200" kern="1200">
        <a:solidFill>
          <a:schemeClr val="tx1"/>
        </a:solidFill>
        <a:latin typeface="+mn-lt"/>
        <a:ea typeface="宋体" charset="-122"/>
        <a:cs typeface="+mn-cs"/>
      </a:defRPr>
    </a:lvl2pPr>
    <a:lvl3pPr marL="914400" algn="l" rtl="0" eaLnBrk="0" fontAlgn="base" hangingPunct="0">
      <a:spcBef>
        <a:spcPct val="30000"/>
      </a:spcBef>
      <a:spcAft>
        <a:spcPct val="0"/>
      </a:spcAft>
      <a:defRPr kumimoji="1" sz="1200" kern="1200">
        <a:solidFill>
          <a:schemeClr val="tx1"/>
        </a:solidFill>
        <a:latin typeface="+mn-lt"/>
        <a:ea typeface="宋体" charset="-122"/>
        <a:cs typeface="+mn-cs"/>
      </a:defRPr>
    </a:lvl3pPr>
    <a:lvl4pPr marL="1371600" algn="l" rtl="0" eaLnBrk="0" fontAlgn="base" hangingPunct="0">
      <a:spcBef>
        <a:spcPct val="30000"/>
      </a:spcBef>
      <a:spcAft>
        <a:spcPct val="0"/>
      </a:spcAft>
      <a:defRPr kumimoji="1" sz="1200" kern="1200">
        <a:solidFill>
          <a:schemeClr val="tx1"/>
        </a:solidFill>
        <a:latin typeface="+mn-lt"/>
        <a:ea typeface="宋体" charset="-122"/>
        <a:cs typeface="+mn-cs"/>
      </a:defRPr>
    </a:lvl4pPr>
    <a:lvl5pPr marL="1828800" algn="l" rtl="0" eaLnBrk="0" fontAlgn="base" hangingPunct="0">
      <a:spcBef>
        <a:spcPct val="30000"/>
      </a:spcBef>
      <a:spcAft>
        <a:spcPct val="0"/>
      </a:spcAft>
      <a:defRPr kumimoji="1" sz="1200" kern="1200">
        <a:solidFill>
          <a:schemeClr val="tx1"/>
        </a:solidFill>
        <a:latin typeface="+mn-lt"/>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headEnd/>
            <a:tailEnd/>
          </a:ln>
        </p:spPr>
      </p:sp>
      <p:sp>
        <p:nvSpPr>
          <p:cNvPr id="19459" name="备注占位符 2"/>
          <p:cNvSpPr>
            <a:spLocks noGrp="1"/>
          </p:cNvSpPr>
          <p:nvPr>
            <p:ph type="body" idx="1"/>
          </p:nvPr>
        </p:nvSpPr>
        <p:spPr bwMode="auto">
          <a:noFill/>
        </p:spPr>
        <p:txBody>
          <a:bodyPr/>
          <a:lstStyle/>
          <a:p>
            <a:endParaRPr kumimoji="0" lang="en-US" altLang="zh-CN" b="1" smtClean="0"/>
          </a:p>
          <a:p>
            <a:r>
              <a:rPr kumimoji="0" lang="en-US" altLang="zh-CN" smtClean="0"/>
              <a:t>《</a:t>
            </a:r>
            <a:r>
              <a:rPr kumimoji="0" lang="zh-CN" altLang="en-US" smtClean="0"/>
              <a:t>卫生事业发展“十二五”规划</a:t>
            </a:r>
            <a:r>
              <a:rPr kumimoji="0" lang="en-US" altLang="zh-CN" smtClean="0"/>
              <a:t>》</a:t>
            </a:r>
            <a:r>
              <a:rPr kumimoji="0" lang="zh-CN" altLang="en-US" sz="1100" smtClean="0"/>
              <a:t>（国发</a:t>
            </a:r>
            <a:r>
              <a:rPr kumimoji="0" lang="en-US" altLang="zh-CN" sz="1100" smtClean="0"/>
              <a:t>〔2012〕57</a:t>
            </a:r>
            <a:r>
              <a:rPr kumimoji="0" lang="zh-CN" altLang="en-US" sz="1100" smtClean="0"/>
              <a:t>号）</a:t>
            </a:r>
            <a:endParaRPr kumimoji="0" lang="en-US" altLang="zh-CN" smtClean="0"/>
          </a:p>
          <a:p>
            <a:r>
              <a:rPr kumimoji="0" lang="zh-CN" altLang="en-US" smtClean="0"/>
              <a:t>“十二五”是全面建设小康社会的关键时期，是深化医药卫生体制改革的攻坚时期。</a:t>
            </a:r>
            <a:endParaRPr kumimoji="0" lang="en-US" altLang="zh-CN" smtClean="0"/>
          </a:p>
          <a:p>
            <a:r>
              <a:rPr kumimoji="0" lang="zh-CN" altLang="en-US" smtClean="0"/>
              <a:t>经济社会发展新阶段带来多重健康问题挑战，重大传染病，慢性非传染性疾病和精神疾病对人民群众的健康威胁日益加大，新发传染病以及传统烈性传染病的潜在威胁不容忽视。</a:t>
            </a:r>
            <a:endParaRPr kumimoji="0" lang="en-US" altLang="zh-CN" smtClean="0"/>
          </a:p>
          <a:p>
            <a:r>
              <a:rPr kumimoji="0" lang="zh-CN" altLang="en-US" smtClean="0"/>
              <a:t>提高人民健康水平。健康是促进人的全面发展的必然要求。 健康教育与健康促进是“预防为主”的卫生工作方针的优先策略。做好健康教育与健康促进工作，对于深化医药卫生体制改革，保障人民群众健康，建设健康文化，促进经济社会和谐发展具有重大意义</a:t>
            </a:r>
            <a:r>
              <a:rPr kumimoji="0" lang="zh-CN" altLang="en-US" sz="1400" smtClean="0"/>
              <a:t>。</a:t>
            </a:r>
            <a:endParaRPr kumimoji="0" lang="en-US" altLang="zh-CN" sz="1400" smtClean="0"/>
          </a:p>
          <a:p>
            <a:endParaRPr kumimoji="0" lang="en-US" altLang="zh-CN" b="1" smtClean="0"/>
          </a:p>
        </p:txBody>
      </p:sp>
      <p:sp>
        <p:nvSpPr>
          <p:cNvPr id="19460" name="灯片编号占位符 3"/>
          <p:cNvSpPr>
            <a:spLocks noGrp="1"/>
          </p:cNvSpPr>
          <p:nvPr>
            <p:ph type="sldNum" sz="quarter" idx="5"/>
          </p:nvPr>
        </p:nvSpPr>
        <p:spPr bwMode="auto">
          <a:noFill/>
          <a:ln>
            <a:miter lim="800000"/>
            <a:headEnd/>
            <a:tailEnd/>
          </a:ln>
        </p:spPr>
        <p:txBody>
          <a:bodyPr/>
          <a:lstStyle/>
          <a:p>
            <a:fld id="{A8E1167B-9029-4785-A72F-C86F14D6C70D}" type="slidenum">
              <a:rPr lang="zh-CN" altLang="en-US" smtClean="0"/>
              <a:pPr/>
              <a:t>3</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headEnd/>
            <a:tailEnd/>
          </a:ln>
        </p:spPr>
      </p:sp>
      <p:sp>
        <p:nvSpPr>
          <p:cNvPr id="20483" name="备注占位符 2"/>
          <p:cNvSpPr>
            <a:spLocks noGrp="1"/>
          </p:cNvSpPr>
          <p:nvPr>
            <p:ph type="body" idx="1"/>
          </p:nvPr>
        </p:nvSpPr>
        <p:spPr bwMode="auto">
          <a:noFill/>
        </p:spPr>
        <p:txBody>
          <a:bodyPr/>
          <a:lstStyle/>
          <a:p>
            <a:endParaRPr kumimoji="0" lang="en-US" altLang="zh-CN" b="1" smtClean="0"/>
          </a:p>
          <a:p>
            <a:r>
              <a:rPr kumimoji="0" lang="en-US" altLang="zh-CN" smtClean="0"/>
              <a:t>《</a:t>
            </a:r>
            <a:r>
              <a:rPr kumimoji="0" lang="zh-CN" altLang="en-US" smtClean="0"/>
              <a:t>卫生事业发展“十二五”规划</a:t>
            </a:r>
            <a:r>
              <a:rPr kumimoji="0" lang="en-US" altLang="zh-CN" smtClean="0"/>
              <a:t>》</a:t>
            </a:r>
            <a:r>
              <a:rPr kumimoji="0" lang="zh-CN" altLang="en-US" sz="1100" smtClean="0"/>
              <a:t>（国发</a:t>
            </a:r>
            <a:r>
              <a:rPr kumimoji="0" lang="en-US" altLang="zh-CN" sz="1100" smtClean="0"/>
              <a:t>〔2012〕57</a:t>
            </a:r>
            <a:r>
              <a:rPr kumimoji="0" lang="zh-CN" altLang="en-US" sz="1100" smtClean="0"/>
              <a:t>号）</a:t>
            </a:r>
            <a:endParaRPr kumimoji="0" lang="en-US" altLang="zh-CN" smtClean="0"/>
          </a:p>
          <a:p>
            <a:r>
              <a:rPr kumimoji="0" lang="zh-CN" altLang="en-US" smtClean="0"/>
              <a:t>“十二五”是全面建设小康社会的关键时期，是深化医药卫生体制改革的攻坚时期。</a:t>
            </a:r>
            <a:endParaRPr kumimoji="0" lang="en-US" altLang="zh-CN" smtClean="0"/>
          </a:p>
          <a:p>
            <a:r>
              <a:rPr kumimoji="0" lang="zh-CN" altLang="en-US" smtClean="0"/>
              <a:t>经济社会发展新阶段带来多重健康问题挑战，重大传染病，慢性非传染性疾病和精神疾病对人民群众的健康威胁日益加大，新发传染病以及传统烈性传染病的潜在威胁不容忽视。</a:t>
            </a:r>
            <a:endParaRPr kumimoji="0" lang="en-US" altLang="zh-CN" smtClean="0"/>
          </a:p>
          <a:p>
            <a:r>
              <a:rPr kumimoji="0" lang="zh-CN" altLang="en-US" smtClean="0"/>
              <a:t>提高人民健康水平。健康是促进人的全面发展的必然要求。 健康教育与健康促进是“预防为主”的卫生工作方针的优先策略。做好健康教育与健康促进工作，对于深化医药卫生体制改革，保障人民群众健康，建设健康文化，促进经济社会和谐发展具有重大意义</a:t>
            </a:r>
            <a:r>
              <a:rPr kumimoji="0" lang="zh-CN" altLang="en-US" sz="1400" smtClean="0"/>
              <a:t>。</a:t>
            </a:r>
            <a:endParaRPr kumimoji="0" lang="en-US" altLang="zh-CN" sz="1400" smtClean="0"/>
          </a:p>
          <a:p>
            <a:endParaRPr kumimoji="0" lang="en-US" altLang="zh-CN" b="1" smtClean="0"/>
          </a:p>
        </p:txBody>
      </p:sp>
      <p:sp>
        <p:nvSpPr>
          <p:cNvPr id="20484" name="灯片编号占位符 3"/>
          <p:cNvSpPr>
            <a:spLocks noGrp="1"/>
          </p:cNvSpPr>
          <p:nvPr>
            <p:ph type="sldNum" sz="quarter" idx="5"/>
          </p:nvPr>
        </p:nvSpPr>
        <p:spPr bwMode="auto">
          <a:noFill/>
          <a:ln>
            <a:miter lim="800000"/>
            <a:headEnd/>
            <a:tailEnd/>
          </a:ln>
        </p:spPr>
        <p:txBody>
          <a:bodyPr/>
          <a:lstStyle/>
          <a:p>
            <a:fld id="{12E9EAA2-5B25-4FA5-88CE-75A210D34D82}" type="slidenum">
              <a:rPr lang="zh-CN" altLang="en-US" smtClean="0"/>
              <a:pPr/>
              <a:t>4</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headEnd/>
            <a:tailEnd/>
          </a:ln>
        </p:spPr>
      </p:sp>
      <p:sp>
        <p:nvSpPr>
          <p:cNvPr id="21507" name="备注占位符 2"/>
          <p:cNvSpPr>
            <a:spLocks noGrp="1"/>
          </p:cNvSpPr>
          <p:nvPr>
            <p:ph type="body" idx="1"/>
          </p:nvPr>
        </p:nvSpPr>
        <p:spPr bwMode="auto">
          <a:noFill/>
        </p:spPr>
        <p:txBody>
          <a:bodyPr/>
          <a:lstStyle/>
          <a:p>
            <a:endParaRPr kumimoji="0" lang="en-US" altLang="zh-CN" b="1" smtClean="0"/>
          </a:p>
          <a:p>
            <a:r>
              <a:rPr kumimoji="0" lang="en-US" altLang="zh-CN" smtClean="0"/>
              <a:t>《</a:t>
            </a:r>
            <a:r>
              <a:rPr kumimoji="0" lang="zh-CN" altLang="en-US" smtClean="0"/>
              <a:t>卫生事业发展“十二五”规划</a:t>
            </a:r>
            <a:r>
              <a:rPr kumimoji="0" lang="en-US" altLang="zh-CN" smtClean="0"/>
              <a:t>》</a:t>
            </a:r>
            <a:r>
              <a:rPr kumimoji="0" lang="zh-CN" altLang="en-US" sz="1100" smtClean="0"/>
              <a:t>（国发</a:t>
            </a:r>
            <a:r>
              <a:rPr kumimoji="0" lang="en-US" altLang="zh-CN" sz="1100" smtClean="0"/>
              <a:t>〔2012〕57</a:t>
            </a:r>
            <a:r>
              <a:rPr kumimoji="0" lang="zh-CN" altLang="en-US" sz="1100" smtClean="0"/>
              <a:t>号）</a:t>
            </a:r>
            <a:endParaRPr kumimoji="0" lang="en-US" altLang="zh-CN" smtClean="0"/>
          </a:p>
          <a:p>
            <a:r>
              <a:rPr kumimoji="0" lang="zh-CN" altLang="en-US" smtClean="0"/>
              <a:t>“十二五”是全面建设小康社会的关键时期，是深化医药卫生体制改革的攻坚时期。</a:t>
            </a:r>
            <a:endParaRPr kumimoji="0" lang="en-US" altLang="zh-CN" smtClean="0"/>
          </a:p>
          <a:p>
            <a:r>
              <a:rPr kumimoji="0" lang="zh-CN" altLang="en-US" smtClean="0"/>
              <a:t>经济社会发展新阶段带来多重健康问题挑战，重大传染病，慢性非传染性疾病和精神疾病对人民群众的健康威胁日益加大，新发传染病以及传统烈性传染病的潜在威胁不容忽视。</a:t>
            </a:r>
            <a:endParaRPr kumimoji="0" lang="en-US" altLang="zh-CN" smtClean="0"/>
          </a:p>
          <a:p>
            <a:r>
              <a:rPr kumimoji="0" lang="zh-CN" altLang="en-US" smtClean="0"/>
              <a:t>提高人民健康水平。健康是促进人的全面发展的必然要求。 健康教育与健康促进是“预防为主”的卫生工作方针的优先策略。做好健康教育与健康促进工作，对于深化医药卫生体制改革，保障人民群众健康，建设健康文化，促进经济社会和谐发展具有重大意义</a:t>
            </a:r>
            <a:r>
              <a:rPr kumimoji="0" lang="zh-CN" altLang="en-US" sz="1400" smtClean="0"/>
              <a:t>。</a:t>
            </a:r>
            <a:endParaRPr kumimoji="0" lang="en-US" altLang="zh-CN" sz="1400" smtClean="0"/>
          </a:p>
          <a:p>
            <a:endParaRPr kumimoji="0" lang="en-US" altLang="zh-CN" b="1" smtClean="0"/>
          </a:p>
        </p:txBody>
      </p:sp>
      <p:sp>
        <p:nvSpPr>
          <p:cNvPr id="21508" name="灯片编号占位符 3"/>
          <p:cNvSpPr>
            <a:spLocks noGrp="1"/>
          </p:cNvSpPr>
          <p:nvPr>
            <p:ph type="sldNum" sz="quarter" idx="5"/>
          </p:nvPr>
        </p:nvSpPr>
        <p:spPr bwMode="auto">
          <a:noFill/>
          <a:ln>
            <a:miter lim="800000"/>
            <a:headEnd/>
            <a:tailEnd/>
          </a:ln>
        </p:spPr>
        <p:txBody>
          <a:bodyPr/>
          <a:lstStyle/>
          <a:p>
            <a:fld id="{8D264C0E-74FF-45EA-8F31-6514A0E1E1A7}" type="slidenum">
              <a:rPr lang="zh-CN" altLang="en-US" smtClean="0"/>
              <a:pPr/>
              <a:t>5</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headEnd/>
            <a:tailEnd/>
          </a:ln>
        </p:spPr>
      </p:sp>
      <p:sp>
        <p:nvSpPr>
          <p:cNvPr id="22531" name="备注占位符 2"/>
          <p:cNvSpPr>
            <a:spLocks noGrp="1"/>
          </p:cNvSpPr>
          <p:nvPr>
            <p:ph type="body" idx="1"/>
          </p:nvPr>
        </p:nvSpPr>
        <p:spPr bwMode="auto">
          <a:noFill/>
        </p:spPr>
        <p:txBody>
          <a:bodyPr/>
          <a:lstStyle/>
          <a:p>
            <a:endParaRPr kumimoji="0" lang="en-US" altLang="zh-CN" b="1" smtClean="0"/>
          </a:p>
          <a:p>
            <a:r>
              <a:rPr kumimoji="0" lang="en-US" altLang="zh-CN" smtClean="0"/>
              <a:t>《</a:t>
            </a:r>
            <a:r>
              <a:rPr kumimoji="0" lang="zh-CN" altLang="en-US" smtClean="0"/>
              <a:t>卫生事业发展“十二五”规划</a:t>
            </a:r>
            <a:r>
              <a:rPr kumimoji="0" lang="en-US" altLang="zh-CN" smtClean="0"/>
              <a:t>》</a:t>
            </a:r>
            <a:r>
              <a:rPr kumimoji="0" lang="zh-CN" altLang="en-US" sz="1100" smtClean="0"/>
              <a:t>（国发</a:t>
            </a:r>
            <a:r>
              <a:rPr kumimoji="0" lang="en-US" altLang="zh-CN" sz="1100" smtClean="0"/>
              <a:t>〔2012〕57</a:t>
            </a:r>
            <a:r>
              <a:rPr kumimoji="0" lang="zh-CN" altLang="en-US" sz="1100" smtClean="0"/>
              <a:t>号）</a:t>
            </a:r>
            <a:endParaRPr kumimoji="0" lang="en-US" altLang="zh-CN" smtClean="0"/>
          </a:p>
          <a:p>
            <a:r>
              <a:rPr kumimoji="0" lang="zh-CN" altLang="en-US" smtClean="0"/>
              <a:t>“十二五”是全面建设小康社会的关键时期，是深化医药卫生体制改革的攻坚时期。</a:t>
            </a:r>
            <a:endParaRPr kumimoji="0" lang="en-US" altLang="zh-CN" smtClean="0"/>
          </a:p>
          <a:p>
            <a:r>
              <a:rPr kumimoji="0" lang="zh-CN" altLang="en-US" smtClean="0"/>
              <a:t>经济社会发展新阶段带来多重健康问题挑战，重大传染病，慢性非传染性疾病和精神疾病对人民群众的健康威胁日益加大，新发传染病以及传统烈性传染病的潜在威胁不容忽视。</a:t>
            </a:r>
            <a:endParaRPr kumimoji="0" lang="en-US" altLang="zh-CN" smtClean="0"/>
          </a:p>
          <a:p>
            <a:r>
              <a:rPr kumimoji="0" lang="zh-CN" altLang="en-US" smtClean="0"/>
              <a:t>提高人民健康水平。健康是促进人的全面发展的必然要求。 健康教育与健康促进是“预防为主”的卫生工作方针的优先策略。做好健康教育与健康促进工作，对于深化医药卫生体制改革，保障人民群众健康，建设健康文化，促进经济社会和谐发展具有重大意义</a:t>
            </a:r>
            <a:r>
              <a:rPr kumimoji="0" lang="zh-CN" altLang="en-US" sz="1400" smtClean="0"/>
              <a:t>。</a:t>
            </a:r>
            <a:endParaRPr kumimoji="0" lang="en-US" altLang="zh-CN" sz="1400" smtClean="0"/>
          </a:p>
          <a:p>
            <a:endParaRPr kumimoji="0" lang="en-US" altLang="zh-CN" b="1" smtClean="0"/>
          </a:p>
        </p:txBody>
      </p:sp>
      <p:sp>
        <p:nvSpPr>
          <p:cNvPr id="22532" name="灯片编号占位符 3"/>
          <p:cNvSpPr>
            <a:spLocks noGrp="1"/>
          </p:cNvSpPr>
          <p:nvPr>
            <p:ph type="sldNum" sz="quarter" idx="5"/>
          </p:nvPr>
        </p:nvSpPr>
        <p:spPr bwMode="auto">
          <a:noFill/>
          <a:ln>
            <a:miter lim="800000"/>
            <a:headEnd/>
            <a:tailEnd/>
          </a:ln>
        </p:spPr>
        <p:txBody>
          <a:bodyPr/>
          <a:lstStyle/>
          <a:p>
            <a:fld id="{A60EB985-663C-4444-A5BD-019D0066916A}" type="slidenum">
              <a:rPr lang="zh-CN" altLang="en-US" smtClean="0"/>
              <a:pPr/>
              <a:t>6</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127"/>
          <p:cNvSpPr>
            <a:spLocks noChangeArrowheads="1"/>
          </p:cNvSpPr>
          <p:nvPr userDrawn="1"/>
        </p:nvSpPr>
        <p:spPr bwMode="gray">
          <a:xfrm>
            <a:off x="0" y="0"/>
            <a:ext cx="9144000" cy="1828800"/>
          </a:xfrm>
          <a:prstGeom prst="rect">
            <a:avLst/>
          </a:prstGeom>
          <a:gradFill rotWithShape="1">
            <a:gsLst>
              <a:gs pos="0">
                <a:schemeClr val="accent1"/>
              </a:gs>
              <a:gs pos="100000">
                <a:schemeClr val="accent1">
                  <a:gamma/>
                  <a:tint val="0"/>
                  <a:invGamma/>
                  <a:alpha val="0"/>
                </a:schemeClr>
              </a:gs>
            </a:gsLst>
            <a:lin ang="5400000" scaled="1"/>
          </a:gradFill>
          <a:ln w="9525">
            <a:noFill/>
            <a:miter lim="800000"/>
            <a:headEnd/>
            <a:tailEnd/>
          </a:ln>
          <a:effectLst/>
        </p:spPr>
        <p:txBody>
          <a:bodyPr wrap="none" anchor="ctr"/>
          <a:lstStyle/>
          <a:p>
            <a:pPr>
              <a:defRPr/>
            </a:pPr>
            <a:endParaRPr lang="zh-CN" altLang="en-US"/>
          </a:p>
        </p:txBody>
      </p:sp>
      <p:sp>
        <p:nvSpPr>
          <p:cNvPr id="4098" name="Rectangle 2"/>
          <p:cNvSpPr>
            <a:spLocks noGrp="1" noChangeArrowheads="1"/>
          </p:cNvSpPr>
          <p:nvPr>
            <p:ph type="ctrTitle"/>
          </p:nvPr>
        </p:nvSpPr>
        <p:spPr>
          <a:xfrm>
            <a:off x="304800" y="4419600"/>
            <a:ext cx="6400800" cy="1143000"/>
          </a:xfrm>
        </p:spPr>
        <p:txBody>
          <a:bodyPr/>
          <a:lstStyle>
            <a:lvl1pPr algn="l">
              <a:defRPr sz="4300">
                <a:solidFill>
                  <a:schemeClr val="bg1"/>
                </a:solidFill>
              </a:defRPr>
            </a:lvl1pPr>
          </a:lstStyle>
          <a:p>
            <a:r>
              <a:rPr lang="en-US" altLang="zh-CN"/>
              <a:t>Click to edit Master title style</a:t>
            </a:r>
          </a:p>
        </p:txBody>
      </p:sp>
      <p:sp>
        <p:nvSpPr>
          <p:cNvPr id="4099" name="Rectangle 3"/>
          <p:cNvSpPr>
            <a:spLocks noGrp="1" noChangeArrowheads="1"/>
          </p:cNvSpPr>
          <p:nvPr>
            <p:ph type="subTitle" idx="1"/>
          </p:nvPr>
        </p:nvSpPr>
        <p:spPr>
          <a:xfrm>
            <a:off x="304800" y="5715000"/>
            <a:ext cx="6400800" cy="381000"/>
          </a:xfrm>
        </p:spPr>
        <p:txBody>
          <a:bodyPr/>
          <a:lstStyle>
            <a:lvl1pPr marL="0" indent="0">
              <a:buFont typeface="Wingdings" pitchFamily="2" charset="2"/>
              <a:buNone/>
              <a:defRPr sz="1800" b="1" i="1">
                <a:solidFill>
                  <a:schemeClr val="bg1"/>
                </a:solidFill>
              </a:defRPr>
            </a:lvl1pPr>
          </a:lstStyle>
          <a:p>
            <a:r>
              <a:rPr lang="en-US" altLang="zh-CN"/>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0502387-1858-4EEE-B6A8-95950E76A98F}"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6096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600"/>
            <a:ext cx="6019800" cy="6096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C39C5AB-7EE9-4DA2-AC4E-BB568D819869}"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86836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295400"/>
            <a:ext cx="8229600" cy="5029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22A7527-3ECE-4E9F-B909-91B31820803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C8BD6B2-E842-46DE-BB77-75C33390FBF2}"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B52E97A-273A-44CA-9377-CA6D253EA1D7}"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954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954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552AEFA-3D0A-4970-8A9A-579838647F4B}"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FB33EBB-111C-4614-BE75-E1A704A6BB9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A8517B3C-3FC4-4853-995D-E3EBD800BCFE}"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6AAE8D27-58E8-4646-A701-957EC80F203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E53906A-984E-48D5-934F-77155834A98B}"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E949BC2-CC81-48D9-8C84-56C40B4D9613}"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1"/>
          <p:cNvPicPr>
            <a:picLocks noChangeAspect="1" noChangeArrowheads="1"/>
          </p:cNvPicPr>
          <p:nvPr/>
        </p:nvPicPr>
        <p:blipFill>
          <a:blip r:embed="rId14" cstate="print"/>
          <a:srcRect b="38461"/>
          <a:stretch>
            <a:fillRect/>
          </a:stretch>
        </p:blipFill>
        <p:spPr bwMode="auto">
          <a:xfrm>
            <a:off x="0" y="6324600"/>
            <a:ext cx="9144000" cy="542925"/>
          </a:xfrm>
          <a:prstGeom prst="rect">
            <a:avLst/>
          </a:prstGeom>
          <a:noFill/>
          <a:ln w="9525">
            <a:noFill/>
            <a:miter lim="800000"/>
            <a:headEnd/>
            <a:tailEnd/>
          </a:ln>
        </p:spPr>
      </p:pic>
      <p:sp>
        <p:nvSpPr>
          <p:cNvPr id="1041" name="Rectangle 17"/>
          <p:cNvSpPr>
            <a:spLocks noChangeArrowheads="1"/>
          </p:cNvSpPr>
          <p:nvPr/>
        </p:nvSpPr>
        <p:spPr bwMode="gray">
          <a:xfrm>
            <a:off x="0" y="0"/>
            <a:ext cx="9144000" cy="12192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zh-CN" altLang="en-US"/>
          </a:p>
        </p:txBody>
      </p:sp>
      <p:sp>
        <p:nvSpPr>
          <p:cNvPr id="1028" name="Rectangle 3"/>
          <p:cNvSpPr>
            <a:spLocks noGrp="1" noChangeArrowheads="1"/>
          </p:cNvSpPr>
          <p:nvPr>
            <p:ph type="body" idx="1"/>
          </p:nvPr>
        </p:nvSpPr>
        <p:spPr bwMode="auto">
          <a:xfrm>
            <a:off x="457200" y="12954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 name="Rectangle 4"/>
          <p:cNvSpPr>
            <a:spLocks noGrp="1" noChangeArrowheads="1"/>
          </p:cNvSpPr>
          <p:nvPr>
            <p:ph type="dt" sz="half" idx="2"/>
          </p:nvPr>
        </p:nvSpPr>
        <p:spPr bwMode="auto">
          <a:xfrm>
            <a:off x="457200" y="65373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defRPr>
            </a:lvl1pPr>
          </a:lstStyle>
          <a:p>
            <a:pPr>
              <a:defRPr/>
            </a:pPr>
            <a:endParaRPr lang="en-US" altLang="zh-CN"/>
          </a:p>
        </p:txBody>
      </p:sp>
      <p:sp>
        <p:nvSpPr>
          <p:cNvPr id="1029" name="Rectangle 5"/>
          <p:cNvSpPr>
            <a:spLocks noGrp="1" noChangeArrowheads="1"/>
          </p:cNvSpPr>
          <p:nvPr>
            <p:ph type="ftr" sz="quarter" idx="3"/>
          </p:nvPr>
        </p:nvSpPr>
        <p:spPr bwMode="auto">
          <a:xfrm>
            <a:off x="3124200" y="6537325"/>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bg1"/>
                </a:solidFill>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5373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defRPr>
            </a:lvl1pPr>
          </a:lstStyle>
          <a:p>
            <a:pPr>
              <a:defRPr/>
            </a:pPr>
            <a:fld id="{9E43C035-3B0E-4C8E-A0F5-3340AA3DBE99}" type="slidenum">
              <a:rPr lang="en-US" altLang="zh-CN"/>
              <a:pPr>
                <a:defRPr/>
              </a:pPr>
              <a:t>‹#›</a:t>
            </a:fld>
            <a:endParaRPr lang="en-US" altLang="zh-CN"/>
          </a:p>
        </p:txBody>
      </p:sp>
      <p:sp>
        <p:nvSpPr>
          <p:cNvPr id="1032" name="Rectangle 2"/>
          <p:cNvSpPr>
            <a:spLocks noGrp="1" noChangeArrowheads="1"/>
          </p:cNvSpPr>
          <p:nvPr>
            <p:ph type="title"/>
          </p:nvPr>
        </p:nvSpPr>
        <p:spPr bwMode="auto">
          <a:xfrm>
            <a:off x="457200" y="228600"/>
            <a:ext cx="82296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Tree>
  </p:cSld>
  <p:clrMap bg1="lt1" tx1="dk1" bg2="lt2" tx2="dk2" accent1="accent1" accent2="accent2" accent3="accent3" accent4="accent4" accent5="accent5" accent6="accent6" hlink="hlink" folHlink="folHlink"/>
  <p:sldLayoutIdLst>
    <p:sldLayoutId id="2147483868"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iming>
    <p:tnLst>
      <p:par>
        <p:cTn id="1" dur="indefinite" restart="never" nodeType="tmRoot"/>
      </p:par>
    </p:tnLst>
  </p:timing>
  <p:txStyles>
    <p:titleStyle>
      <a:lvl1pPr algn="ctr" rtl="0" eaLnBrk="0" fontAlgn="base" hangingPunct="0">
        <a:spcBef>
          <a:spcPct val="0"/>
        </a:spcBef>
        <a:spcAft>
          <a:spcPct val="0"/>
        </a:spcAft>
        <a:defRPr sz="4200" b="1" i="1">
          <a:solidFill>
            <a:schemeClr val="tx1"/>
          </a:solidFill>
          <a:latin typeface="+mj-lt"/>
          <a:ea typeface="宋体" charset="-122"/>
          <a:cs typeface="+mj-cs"/>
        </a:defRPr>
      </a:lvl1pPr>
      <a:lvl2pPr algn="ctr" rtl="0" eaLnBrk="0" fontAlgn="base" hangingPunct="0">
        <a:spcBef>
          <a:spcPct val="0"/>
        </a:spcBef>
        <a:spcAft>
          <a:spcPct val="0"/>
        </a:spcAft>
        <a:defRPr sz="4200" b="1" i="1">
          <a:solidFill>
            <a:schemeClr val="tx1"/>
          </a:solidFill>
          <a:latin typeface="Arial" charset="0"/>
          <a:ea typeface="宋体" charset="-122"/>
        </a:defRPr>
      </a:lvl2pPr>
      <a:lvl3pPr algn="ctr" rtl="0" eaLnBrk="0" fontAlgn="base" hangingPunct="0">
        <a:spcBef>
          <a:spcPct val="0"/>
        </a:spcBef>
        <a:spcAft>
          <a:spcPct val="0"/>
        </a:spcAft>
        <a:defRPr sz="4200" b="1" i="1">
          <a:solidFill>
            <a:schemeClr val="tx1"/>
          </a:solidFill>
          <a:latin typeface="Arial" charset="0"/>
          <a:ea typeface="宋体" charset="-122"/>
        </a:defRPr>
      </a:lvl3pPr>
      <a:lvl4pPr algn="ctr" rtl="0" eaLnBrk="0" fontAlgn="base" hangingPunct="0">
        <a:spcBef>
          <a:spcPct val="0"/>
        </a:spcBef>
        <a:spcAft>
          <a:spcPct val="0"/>
        </a:spcAft>
        <a:defRPr sz="4200" b="1" i="1">
          <a:solidFill>
            <a:schemeClr val="tx1"/>
          </a:solidFill>
          <a:latin typeface="Arial" charset="0"/>
          <a:ea typeface="宋体" charset="-122"/>
        </a:defRPr>
      </a:lvl4pPr>
      <a:lvl5pPr algn="ctr" rtl="0" eaLnBrk="0" fontAlgn="base" hangingPunct="0">
        <a:spcBef>
          <a:spcPct val="0"/>
        </a:spcBef>
        <a:spcAft>
          <a:spcPct val="0"/>
        </a:spcAft>
        <a:defRPr sz="4200" b="1" i="1">
          <a:solidFill>
            <a:schemeClr val="tx1"/>
          </a:solidFill>
          <a:latin typeface="Arial" charset="0"/>
          <a:ea typeface="宋体" charset="-122"/>
        </a:defRPr>
      </a:lvl5pPr>
      <a:lvl6pPr marL="457200" algn="ctr" rtl="0" fontAlgn="base">
        <a:spcBef>
          <a:spcPct val="0"/>
        </a:spcBef>
        <a:spcAft>
          <a:spcPct val="0"/>
        </a:spcAft>
        <a:defRPr sz="4200" b="1" i="1">
          <a:solidFill>
            <a:schemeClr val="tx1"/>
          </a:solidFill>
          <a:latin typeface="Arial" charset="0"/>
        </a:defRPr>
      </a:lvl6pPr>
      <a:lvl7pPr marL="914400" algn="ctr" rtl="0" fontAlgn="base">
        <a:spcBef>
          <a:spcPct val="0"/>
        </a:spcBef>
        <a:spcAft>
          <a:spcPct val="0"/>
        </a:spcAft>
        <a:defRPr sz="4200" b="1" i="1">
          <a:solidFill>
            <a:schemeClr val="tx1"/>
          </a:solidFill>
          <a:latin typeface="Arial" charset="0"/>
        </a:defRPr>
      </a:lvl7pPr>
      <a:lvl8pPr marL="1371600" algn="ctr" rtl="0" fontAlgn="base">
        <a:spcBef>
          <a:spcPct val="0"/>
        </a:spcBef>
        <a:spcAft>
          <a:spcPct val="0"/>
        </a:spcAft>
        <a:defRPr sz="4200" b="1" i="1">
          <a:solidFill>
            <a:schemeClr val="tx1"/>
          </a:solidFill>
          <a:latin typeface="Arial" charset="0"/>
        </a:defRPr>
      </a:lvl8pPr>
      <a:lvl9pPr marL="1828800" algn="ctr" rtl="0" fontAlgn="base">
        <a:spcBef>
          <a:spcPct val="0"/>
        </a:spcBef>
        <a:spcAft>
          <a:spcPct val="0"/>
        </a:spcAft>
        <a:defRPr sz="4200" b="1" i="1">
          <a:solidFill>
            <a:schemeClr val="tx1"/>
          </a:solidFill>
          <a:latin typeface="Arial"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v"/>
        <a:defRPr kumimoji="1" sz="3200">
          <a:solidFill>
            <a:schemeClr val="tx1"/>
          </a:solidFill>
          <a:latin typeface="+mn-lt"/>
          <a:ea typeface="宋体" charset="-122"/>
          <a:cs typeface="+mn-cs"/>
        </a:defRPr>
      </a:lvl1pPr>
      <a:lvl2pPr marL="742950" indent="-285750" algn="l" rtl="0" eaLnBrk="0" fontAlgn="base" hangingPunct="0">
        <a:spcBef>
          <a:spcPct val="20000"/>
        </a:spcBef>
        <a:spcAft>
          <a:spcPct val="0"/>
        </a:spcAft>
        <a:buClr>
          <a:schemeClr val="tx2"/>
        </a:buClr>
        <a:buFont typeface="Wingdings" pitchFamily="2" charset="2"/>
        <a:buChar char="§"/>
        <a:defRPr kumimoji="1" sz="2800">
          <a:solidFill>
            <a:schemeClr val="tx1"/>
          </a:solidFill>
          <a:latin typeface="+mn-lt"/>
          <a:ea typeface="宋体" charset="-122"/>
        </a:defRPr>
      </a:lvl2pPr>
      <a:lvl3pPr marL="1143000" indent="-228600" algn="l" rtl="0" eaLnBrk="0" fontAlgn="base" hangingPunct="0">
        <a:spcBef>
          <a:spcPct val="20000"/>
        </a:spcBef>
        <a:spcAft>
          <a:spcPct val="0"/>
        </a:spcAft>
        <a:buChar char="•"/>
        <a:defRPr kumimoji="1" sz="2400">
          <a:solidFill>
            <a:schemeClr val="tx1"/>
          </a:solidFill>
          <a:latin typeface="+mn-lt"/>
          <a:ea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宋体" charset="-122"/>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848600" cy="3810000"/>
          </a:xfrm>
        </p:spPr>
        <p:txBody>
          <a:bodyPr/>
          <a:lstStyle/>
          <a:p>
            <a:pPr algn="ctr"/>
            <a:r>
              <a:rPr lang="en-US" altLang="zh-CN" sz="3200" i="0" dirty="0" smtClean="0">
                <a:solidFill>
                  <a:srgbClr val="000000"/>
                </a:solidFill>
                <a:latin typeface="微软雅黑" pitchFamily="34" charset="-122"/>
                <a:ea typeface="微软雅黑" pitchFamily="34" charset="-122"/>
              </a:rPr>
              <a:t/>
            </a:r>
            <a:br>
              <a:rPr lang="en-US" altLang="zh-CN" sz="3200" i="0" dirty="0" smtClean="0">
                <a:solidFill>
                  <a:srgbClr val="000000"/>
                </a:solidFill>
                <a:latin typeface="微软雅黑" pitchFamily="34" charset="-122"/>
                <a:ea typeface="微软雅黑" pitchFamily="34" charset="-122"/>
              </a:rPr>
            </a:br>
            <a:r>
              <a:rPr lang="en-US" altLang="zh-CN" sz="3200" i="0" dirty="0" smtClean="0">
                <a:solidFill>
                  <a:srgbClr val="000000"/>
                </a:solidFill>
                <a:latin typeface="微软雅黑" pitchFamily="34" charset="-122"/>
                <a:ea typeface="微软雅黑" pitchFamily="34" charset="-122"/>
              </a:rPr>
              <a:t/>
            </a:r>
            <a:br>
              <a:rPr lang="en-US" altLang="zh-CN" sz="3200" i="0" dirty="0" smtClean="0">
                <a:solidFill>
                  <a:srgbClr val="000000"/>
                </a:solidFill>
                <a:latin typeface="微软雅黑" pitchFamily="34" charset="-122"/>
                <a:ea typeface="微软雅黑" pitchFamily="34" charset="-122"/>
              </a:rPr>
            </a:br>
            <a:r>
              <a:rPr lang="en-US" altLang="zh-CN" sz="3200" i="0" dirty="0" smtClean="0">
                <a:solidFill>
                  <a:srgbClr val="000000"/>
                </a:solidFill>
                <a:latin typeface="微软雅黑" pitchFamily="34" charset="-122"/>
                <a:ea typeface="微软雅黑" pitchFamily="34" charset="-122"/>
              </a:rPr>
              <a:t/>
            </a:r>
            <a:br>
              <a:rPr lang="en-US" altLang="zh-CN" sz="3200" i="0" dirty="0" smtClean="0">
                <a:solidFill>
                  <a:srgbClr val="000000"/>
                </a:solidFill>
                <a:latin typeface="微软雅黑" pitchFamily="34" charset="-122"/>
                <a:ea typeface="微软雅黑" pitchFamily="34" charset="-122"/>
              </a:rPr>
            </a:br>
            <a:r>
              <a:rPr lang="en-US" altLang="zh-CN" sz="4400" i="0" dirty="0" smtClean="0">
                <a:solidFill>
                  <a:srgbClr val="FF0000"/>
                </a:solidFill>
                <a:latin typeface="华文细黑" pitchFamily="2" charset="-122"/>
                <a:ea typeface="华文细黑" pitchFamily="2" charset="-122"/>
              </a:rPr>
              <a:t>2013</a:t>
            </a:r>
            <a:r>
              <a:rPr lang="zh-CN" altLang="zh-CN" sz="4400" i="0" dirty="0" smtClean="0">
                <a:solidFill>
                  <a:srgbClr val="FF0000"/>
                </a:solidFill>
                <a:latin typeface="华文细黑" pitchFamily="2" charset="-122"/>
                <a:ea typeface="华文细黑" pitchFamily="2" charset="-122"/>
              </a:rPr>
              <a:t>年健康促进医院试点项目工作方案介绍</a:t>
            </a:r>
            <a:r>
              <a:rPr lang="en-US" altLang="zh-CN" sz="4400" i="0" dirty="0" smtClean="0">
                <a:solidFill>
                  <a:srgbClr val="FF0000"/>
                </a:solidFill>
                <a:latin typeface="华文细黑" pitchFamily="2" charset="-122"/>
                <a:ea typeface="华文细黑" pitchFamily="2" charset="-122"/>
              </a:rPr>
              <a:t/>
            </a:r>
            <a:br>
              <a:rPr lang="en-US" altLang="zh-CN" sz="4400" i="0" dirty="0" smtClean="0">
                <a:solidFill>
                  <a:srgbClr val="FF0000"/>
                </a:solidFill>
                <a:latin typeface="华文细黑" pitchFamily="2" charset="-122"/>
                <a:ea typeface="华文细黑" pitchFamily="2" charset="-122"/>
              </a:rPr>
            </a:br>
            <a:r>
              <a:rPr lang="en-US" altLang="zh-CN" sz="4400" i="0" dirty="0" smtClean="0">
                <a:solidFill>
                  <a:srgbClr val="FF0000"/>
                </a:solidFill>
                <a:latin typeface="华文细黑" pitchFamily="2" charset="-122"/>
                <a:ea typeface="华文细黑" pitchFamily="2" charset="-122"/>
              </a:rPr>
              <a:t/>
            </a:r>
            <a:br>
              <a:rPr lang="en-US" altLang="zh-CN" sz="4400" i="0" dirty="0" smtClean="0">
                <a:solidFill>
                  <a:srgbClr val="FF0000"/>
                </a:solidFill>
                <a:latin typeface="华文细黑" pitchFamily="2" charset="-122"/>
                <a:ea typeface="华文细黑" pitchFamily="2" charset="-122"/>
              </a:rPr>
            </a:br>
            <a:r>
              <a:rPr lang="en-US" altLang="zh-CN" sz="3200" i="0" dirty="0" smtClean="0">
                <a:solidFill>
                  <a:srgbClr val="FF0000"/>
                </a:solidFill>
                <a:latin typeface="华文细黑" pitchFamily="2" charset="-122"/>
                <a:ea typeface="华文细黑" pitchFamily="2" charset="-122"/>
              </a:rPr>
              <a:t/>
            </a:r>
            <a:br>
              <a:rPr lang="en-US" altLang="zh-CN" sz="3200" i="0" dirty="0" smtClean="0">
                <a:solidFill>
                  <a:srgbClr val="FF0000"/>
                </a:solidFill>
                <a:latin typeface="华文细黑" pitchFamily="2" charset="-122"/>
                <a:ea typeface="华文细黑" pitchFamily="2" charset="-122"/>
              </a:rPr>
            </a:br>
            <a:r>
              <a:rPr lang="zh-CN" altLang="zh-CN" sz="2400" i="0" dirty="0" smtClean="0"/>
              <a:t>国家卫生计生委宣传司 </a:t>
            </a:r>
            <a:br>
              <a:rPr lang="zh-CN" altLang="zh-CN" sz="2400" i="0" dirty="0" smtClean="0"/>
            </a:br>
            <a:r>
              <a:rPr lang="zh-CN" altLang="zh-CN" sz="2400" i="0" dirty="0" smtClean="0"/>
              <a:t>健康促进处 </a:t>
            </a:r>
            <a:r>
              <a:rPr lang="en-US" altLang="zh-CN" sz="2400" i="0" dirty="0" smtClean="0"/>
              <a:t>  </a:t>
            </a:r>
            <a:r>
              <a:rPr lang="zh-CN" altLang="zh-CN" sz="2400" i="0" dirty="0" smtClean="0"/>
              <a:t>石琦</a:t>
            </a:r>
            <a:r>
              <a:rPr lang="zh-CN" altLang="zh-CN" sz="3200" dirty="0" smtClean="0"/>
              <a:t/>
            </a:r>
            <a:br>
              <a:rPr lang="zh-CN" altLang="zh-CN" sz="3200" dirty="0" smtClean="0"/>
            </a:br>
            <a:r>
              <a:rPr lang="en-US" altLang="zh-CN" sz="3200" i="0" dirty="0" smtClean="0">
                <a:solidFill>
                  <a:srgbClr val="FF0000"/>
                </a:solidFill>
                <a:latin typeface="华文细黑" pitchFamily="2" charset="-122"/>
                <a:ea typeface="华文细黑" pitchFamily="2" charset="-122"/>
              </a:rPr>
              <a:t/>
            </a:r>
            <a:br>
              <a:rPr lang="en-US" altLang="zh-CN" sz="3200" i="0" dirty="0" smtClean="0">
                <a:solidFill>
                  <a:srgbClr val="FF0000"/>
                </a:solidFill>
                <a:latin typeface="华文细黑" pitchFamily="2" charset="-122"/>
                <a:ea typeface="华文细黑" pitchFamily="2" charset="-122"/>
              </a:rPr>
            </a:br>
            <a:r>
              <a:rPr lang="en-US" altLang="zh-CN" sz="3200" i="0" dirty="0" smtClean="0">
                <a:solidFill>
                  <a:srgbClr val="FF0000"/>
                </a:solidFill>
                <a:latin typeface="微软雅黑" pitchFamily="34" charset="-122"/>
                <a:ea typeface="微软雅黑" pitchFamily="34" charset="-122"/>
              </a:rPr>
              <a:t/>
            </a:r>
            <a:br>
              <a:rPr lang="en-US" altLang="zh-CN" sz="3200" i="0" dirty="0" smtClean="0">
                <a:solidFill>
                  <a:srgbClr val="FF0000"/>
                </a:solidFill>
                <a:latin typeface="微软雅黑" pitchFamily="34" charset="-122"/>
                <a:ea typeface="微软雅黑" pitchFamily="34" charset="-122"/>
              </a:rPr>
            </a:br>
            <a:r>
              <a:rPr lang="en-US" altLang="zh-CN" sz="2000" i="0" dirty="0" smtClean="0">
                <a:solidFill>
                  <a:srgbClr val="FF0000"/>
                </a:solidFill>
                <a:latin typeface="微软雅黑" pitchFamily="34" charset="-122"/>
                <a:ea typeface="微软雅黑" pitchFamily="34" charset="-122"/>
              </a:rPr>
              <a:t/>
            </a:r>
            <a:br>
              <a:rPr lang="en-US" altLang="zh-CN" sz="2000" i="0" dirty="0" smtClean="0">
                <a:solidFill>
                  <a:srgbClr val="FF0000"/>
                </a:solidFill>
                <a:latin typeface="微软雅黑" pitchFamily="34" charset="-122"/>
                <a:ea typeface="微软雅黑" pitchFamily="34" charset="-122"/>
              </a:rPr>
            </a:br>
            <a:endParaRPr lang="en-US" altLang="zh-CN" sz="2000" i="0" dirty="0" smtClean="0">
              <a:solidFill>
                <a:srgbClr val="FF0000"/>
              </a:solidFill>
              <a:latin typeface="华文细黑" pitchFamily="2" charset="-122"/>
              <a:ea typeface="华文细黑" pitchFamily="2" charset="-122"/>
            </a:endParaRPr>
          </a:p>
        </p:txBody>
      </p:sp>
      <p:sp>
        <p:nvSpPr>
          <p:cNvPr id="3075" name="Rectangle 3"/>
          <p:cNvSpPr>
            <a:spLocks noGrp="1" noChangeArrowheads="1"/>
          </p:cNvSpPr>
          <p:nvPr>
            <p:ph type="subTitle" idx="1"/>
          </p:nvPr>
        </p:nvSpPr>
        <p:spPr>
          <a:xfrm>
            <a:off x="1219200" y="5867400"/>
            <a:ext cx="6400800" cy="381000"/>
          </a:xfrm>
        </p:spPr>
        <p:txBody>
          <a:bodyPr/>
          <a:lstStyle/>
          <a:p>
            <a:pPr algn="ctr" eaLnBrk="1" hangingPunct="1"/>
            <a:r>
              <a:rPr kumimoji="0" lang="en-US" altLang="zh-CN" i="0" smtClean="0">
                <a:latin typeface="华文细黑" pitchFamily="2" charset="-122"/>
                <a:ea typeface="华文细黑" pitchFamily="2" charset="-122"/>
              </a:rPr>
              <a:t>2013</a:t>
            </a:r>
            <a:r>
              <a:rPr kumimoji="0" lang="zh-CN" altLang="en-US" i="0" smtClean="0">
                <a:latin typeface="华文细黑" pitchFamily="2" charset="-122"/>
                <a:ea typeface="华文细黑" pitchFamily="2" charset="-122"/>
              </a:rPr>
              <a:t>年</a:t>
            </a:r>
            <a:r>
              <a:rPr kumimoji="0" lang="en-US" altLang="zh-CN" i="0" smtClean="0">
                <a:latin typeface="华文细黑" pitchFamily="2" charset="-122"/>
                <a:ea typeface="华文细黑" pitchFamily="2" charset="-122"/>
              </a:rPr>
              <a:t>9</a:t>
            </a:r>
            <a:r>
              <a:rPr kumimoji="0" lang="zh-CN" altLang="en-US" i="0" smtClean="0">
                <a:latin typeface="华文细黑" pitchFamily="2" charset="-122"/>
                <a:ea typeface="华文细黑" pitchFamily="2" charset="-122"/>
              </a:rPr>
              <a:t>月</a:t>
            </a:r>
            <a:endParaRPr kumimoji="0" lang="en-US" altLang="zh-CN" i="0" smtClean="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flipV="1">
            <a:off x="2368550" y="2057400"/>
            <a:ext cx="381000" cy="381000"/>
          </a:xfrm>
          <a:prstGeom prst="line">
            <a:avLst/>
          </a:prstGeom>
          <a:noFill/>
          <a:ln w="12700" cap="rnd">
            <a:solidFill>
              <a:srgbClr val="003366"/>
            </a:solidFill>
            <a:prstDash val="sysDot"/>
            <a:round/>
            <a:headEnd/>
            <a:tailEnd/>
          </a:ln>
        </p:spPr>
        <p:txBody>
          <a:bodyPr/>
          <a:lstStyle/>
          <a:p>
            <a:endParaRPr lang="zh-CN" altLang="en-US"/>
          </a:p>
        </p:txBody>
      </p:sp>
      <p:sp>
        <p:nvSpPr>
          <p:cNvPr id="12291" name="Line 4"/>
          <p:cNvSpPr>
            <a:spLocks noChangeShapeType="1"/>
          </p:cNvSpPr>
          <p:nvPr/>
        </p:nvSpPr>
        <p:spPr bwMode="auto">
          <a:xfrm>
            <a:off x="2749550" y="2057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12292" name="Line 6"/>
          <p:cNvSpPr>
            <a:spLocks noChangeShapeType="1"/>
          </p:cNvSpPr>
          <p:nvPr/>
        </p:nvSpPr>
        <p:spPr bwMode="auto">
          <a:xfrm flipV="1">
            <a:off x="2673350" y="2819400"/>
            <a:ext cx="685800" cy="0"/>
          </a:xfrm>
          <a:prstGeom prst="line">
            <a:avLst/>
          </a:prstGeom>
          <a:noFill/>
          <a:ln w="12700" cap="rnd">
            <a:solidFill>
              <a:srgbClr val="003366"/>
            </a:solidFill>
            <a:prstDash val="sysDot"/>
            <a:round/>
            <a:headEnd/>
            <a:tailEnd/>
          </a:ln>
        </p:spPr>
        <p:txBody>
          <a:bodyPr/>
          <a:lstStyle/>
          <a:p>
            <a:endParaRPr lang="zh-CN" altLang="en-US"/>
          </a:p>
        </p:txBody>
      </p:sp>
      <p:sp>
        <p:nvSpPr>
          <p:cNvPr id="12293" name="Line 7"/>
          <p:cNvSpPr>
            <a:spLocks noChangeShapeType="1"/>
          </p:cNvSpPr>
          <p:nvPr/>
        </p:nvSpPr>
        <p:spPr bwMode="auto">
          <a:xfrm>
            <a:off x="2749550" y="3581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12294" name="Line 8"/>
          <p:cNvSpPr>
            <a:spLocks noChangeShapeType="1"/>
          </p:cNvSpPr>
          <p:nvPr/>
        </p:nvSpPr>
        <p:spPr bwMode="auto">
          <a:xfrm flipV="1">
            <a:off x="2673350" y="4267200"/>
            <a:ext cx="685800" cy="0"/>
          </a:xfrm>
          <a:prstGeom prst="line">
            <a:avLst/>
          </a:prstGeom>
          <a:noFill/>
          <a:ln w="12700" cap="rnd">
            <a:solidFill>
              <a:srgbClr val="003366"/>
            </a:solidFill>
            <a:prstDash val="sysDot"/>
            <a:round/>
            <a:headEnd/>
            <a:tailEnd/>
          </a:ln>
        </p:spPr>
        <p:txBody>
          <a:bodyPr/>
          <a:lstStyle/>
          <a:p>
            <a:endParaRPr lang="zh-CN" altLang="en-US"/>
          </a:p>
        </p:txBody>
      </p:sp>
      <p:grpSp>
        <p:nvGrpSpPr>
          <p:cNvPr id="12295" name="Group 10"/>
          <p:cNvGrpSpPr>
            <a:grpSpLocks/>
          </p:cNvGrpSpPr>
          <p:nvPr/>
        </p:nvGrpSpPr>
        <p:grpSpPr bwMode="auto">
          <a:xfrm>
            <a:off x="304800" y="2205038"/>
            <a:ext cx="2673350" cy="2671762"/>
            <a:chOff x="140" y="1419"/>
            <a:chExt cx="1684" cy="1683"/>
          </a:xfrm>
        </p:grpSpPr>
        <p:sp>
          <p:nvSpPr>
            <p:cNvPr id="7179"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7180"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181"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2312" name="Oval 14"/>
            <p:cNvSpPr>
              <a:spLocks noChangeArrowheads="1"/>
            </p:cNvSpPr>
            <p:nvPr/>
          </p:nvSpPr>
          <p:spPr bwMode="gray">
            <a:xfrm>
              <a:off x="323" y="1602"/>
              <a:ext cx="1317" cy="1316"/>
            </a:xfrm>
            <a:prstGeom prst="ellipse">
              <a:avLst/>
            </a:prstGeom>
            <a:solidFill>
              <a:srgbClr val="000000"/>
            </a:solidFill>
            <a:ln w="38100">
              <a:noFill/>
              <a:round/>
              <a:headEnd/>
              <a:tailEnd/>
            </a:ln>
          </p:spPr>
          <p:txBody>
            <a:bodyPr anchor="ctr">
              <a:spAutoFit/>
            </a:bodyPr>
            <a:lstStyle/>
            <a:p>
              <a:endParaRPr lang="zh-CN" altLang="en-US"/>
            </a:p>
          </p:txBody>
        </p:sp>
        <p:sp>
          <p:nvSpPr>
            <p:cNvPr id="12313" name="Oval 15"/>
            <p:cNvSpPr>
              <a:spLocks noChangeArrowheads="1"/>
            </p:cNvSpPr>
            <p:nvPr/>
          </p:nvSpPr>
          <p:spPr bwMode="gray">
            <a:xfrm>
              <a:off x="344" y="1623"/>
              <a:ext cx="1276" cy="1277"/>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zh-CN" altLang="en-US"/>
            </a:p>
          </p:txBody>
        </p:sp>
        <p:sp>
          <p:nvSpPr>
            <p:cNvPr id="12314"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zh-CN" altLang="en-US"/>
            </a:p>
          </p:txBody>
        </p:sp>
        <p:sp>
          <p:nvSpPr>
            <p:cNvPr id="12315" name="Oval 17"/>
            <p:cNvSpPr>
              <a:spLocks noChangeArrowheads="1"/>
            </p:cNvSpPr>
            <p:nvPr/>
          </p:nvSpPr>
          <p:spPr bwMode="gray">
            <a:xfrm>
              <a:off x="374" y="1642"/>
              <a:ext cx="1184" cy="1164"/>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zh-CN" altLang="en-US"/>
            </a:p>
          </p:txBody>
        </p:sp>
        <p:sp>
          <p:nvSpPr>
            <p:cNvPr id="12316" name="Oval 18"/>
            <p:cNvSpPr>
              <a:spLocks noChangeArrowheads="1"/>
            </p:cNvSpPr>
            <p:nvPr/>
          </p:nvSpPr>
          <p:spPr bwMode="gray">
            <a:xfrm>
              <a:off x="443" y="1675"/>
              <a:ext cx="1053" cy="945"/>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zh-CN" altLang="en-US"/>
            </a:p>
          </p:txBody>
        </p:sp>
      </p:grpSp>
      <p:sp>
        <p:nvSpPr>
          <p:cNvPr id="7188" name="AutoShape 20"/>
          <p:cNvSpPr>
            <a:spLocks noChangeArrowheads="1"/>
          </p:cNvSpPr>
          <p:nvPr/>
        </p:nvSpPr>
        <p:spPr bwMode="gray">
          <a:xfrm>
            <a:off x="3352800" y="18288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2297" name="Rectangle 21"/>
          <p:cNvSpPr>
            <a:spLocks noChangeArrowheads="1"/>
          </p:cNvSpPr>
          <p:nvPr/>
        </p:nvSpPr>
        <p:spPr bwMode="auto">
          <a:xfrm>
            <a:off x="5181600" y="1828800"/>
            <a:ext cx="1210588" cy="400110"/>
          </a:xfrm>
          <a:prstGeom prst="rect">
            <a:avLst/>
          </a:prstGeom>
          <a:noFill/>
          <a:ln w="9525">
            <a:noFill/>
            <a:miter lim="800000"/>
            <a:headEnd/>
            <a:tailEnd/>
          </a:ln>
        </p:spPr>
        <p:txBody>
          <a:bodyPr wrap="none">
            <a:spAutoFit/>
          </a:bodyPr>
          <a:lstStyle/>
          <a:p>
            <a:pPr eaLnBrk="0" hangingPunct="0"/>
            <a:r>
              <a:rPr lang="zh-CN" altLang="en-US" sz="2000" dirty="0" smtClean="0">
                <a:solidFill>
                  <a:srgbClr val="000000"/>
                </a:solidFill>
                <a:latin typeface="华文细黑" pitchFamily="2" charset="-122"/>
                <a:ea typeface="华文细黑" pitchFamily="2" charset="-122"/>
              </a:rPr>
              <a:t>项目</a:t>
            </a:r>
            <a:r>
              <a:rPr lang="zh-CN" altLang="en-US" sz="2000" dirty="0">
                <a:solidFill>
                  <a:srgbClr val="000000"/>
                </a:solidFill>
                <a:latin typeface="华文细黑" pitchFamily="2" charset="-122"/>
                <a:ea typeface="华文细黑" pitchFamily="2" charset="-122"/>
              </a:rPr>
              <a:t>背景</a:t>
            </a:r>
            <a:endParaRPr lang="en-US" altLang="zh-CN" sz="2000" dirty="0">
              <a:solidFill>
                <a:srgbClr val="000000"/>
              </a:solidFill>
              <a:latin typeface="华文细黑" pitchFamily="2" charset="-122"/>
              <a:ea typeface="华文细黑" pitchFamily="2" charset="-122"/>
            </a:endParaRPr>
          </a:p>
        </p:txBody>
      </p:sp>
      <p:sp>
        <p:nvSpPr>
          <p:cNvPr id="7190" name="AutoShape 22"/>
          <p:cNvSpPr>
            <a:spLocks noChangeArrowheads="1"/>
          </p:cNvSpPr>
          <p:nvPr/>
        </p:nvSpPr>
        <p:spPr bwMode="gray">
          <a:xfrm>
            <a:off x="3352800" y="25781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2299" name="Rectangle 23"/>
          <p:cNvSpPr>
            <a:spLocks noChangeArrowheads="1"/>
          </p:cNvSpPr>
          <p:nvPr/>
        </p:nvSpPr>
        <p:spPr bwMode="auto">
          <a:xfrm>
            <a:off x="5189538" y="2654300"/>
            <a:ext cx="1211262" cy="400050"/>
          </a:xfrm>
          <a:prstGeom prst="rect">
            <a:avLst/>
          </a:prstGeom>
          <a:noFill/>
          <a:ln w="9525">
            <a:noFill/>
            <a:miter lim="800000"/>
            <a:headEnd/>
            <a:tailEnd/>
          </a:ln>
        </p:spPr>
        <p:txBody>
          <a:bodyPr wrap="none">
            <a:spAutoFit/>
          </a:bodyPr>
          <a:lstStyle/>
          <a:p>
            <a:pPr eaLnBrk="0" hangingPunct="0"/>
            <a:r>
              <a:rPr lang="zh-CN" altLang="en-US" sz="2000" dirty="0">
                <a:solidFill>
                  <a:srgbClr val="000000"/>
                </a:solidFill>
                <a:latin typeface="华文细黑" pitchFamily="2" charset="-122"/>
                <a:ea typeface="华文细黑" pitchFamily="2" charset="-122"/>
              </a:rPr>
              <a:t>项目目标</a:t>
            </a:r>
            <a:endParaRPr lang="en-US" altLang="zh-CN" sz="2000" dirty="0">
              <a:solidFill>
                <a:srgbClr val="000000"/>
              </a:solidFill>
              <a:latin typeface="华文细黑" pitchFamily="2" charset="-122"/>
              <a:ea typeface="华文细黑" pitchFamily="2" charset="-122"/>
            </a:endParaRPr>
          </a:p>
        </p:txBody>
      </p:sp>
      <p:sp>
        <p:nvSpPr>
          <p:cNvPr id="7192" name="AutoShape 24"/>
          <p:cNvSpPr>
            <a:spLocks noChangeArrowheads="1"/>
          </p:cNvSpPr>
          <p:nvPr/>
        </p:nvSpPr>
        <p:spPr bwMode="gray">
          <a:xfrm>
            <a:off x="3349625" y="332105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2301" name="Rectangle 25"/>
          <p:cNvSpPr>
            <a:spLocks noChangeArrowheads="1"/>
          </p:cNvSpPr>
          <p:nvPr/>
        </p:nvSpPr>
        <p:spPr bwMode="auto">
          <a:xfrm>
            <a:off x="5189538" y="3397250"/>
            <a:ext cx="1416050" cy="461963"/>
          </a:xfrm>
          <a:prstGeom prst="rect">
            <a:avLst/>
          </a:prstGeom>
          <a:noFill/>
          <a:ln w="9525">
            <a:noFill/>
            <a:miter lim="800000"/>
            <a:headEnd/>
            <a:tailEnd/>
          </a:ln>
        </p:spPr>
        <p:txBody>
          <a:bodyPr wrap="none">
            <a:spAutoFit/>
          </a:bodyPr>
          <a:lstStyle/>
          <a:p>
            <a:pPr eaLnBrk="0" hangingPunct="0"/>
            <a:r>
              <a:rPr lang="zh-CN" altLang="en-US" sz="2400" dirty="0">
                <a:solidFill>
                  <a:srgbClr val="FF0000"/>
                </a:solidFill>
                <a:latin typeface="华文细黑" pitchFamily="2" charset="-122"/>
                <a:ea typeface="华文细黑" pitchFamily="2" charset="-122"/>
              </a:rPr>
              <a:t>工作任务</a:t>
            </a:r>
            <a:endParaRPr lang="en-US" altLang="zh-CN" sz="2400" dirty="0">
              <a:solidFill>
                <a:srgbClr val="FF0000"/>
              </a:solidFill>
              <a:latin typeface="华文细黑" pitchFamily="2" charset="-122"/>
              <a:ea typeface="华文细黑" pitchFamily="2" charset="-122"/>
            </a:endParaRPr>
          </a:p>
        </p:txBody>
      </p:sp>
      <p:sp>
        <p:nvSpPr>
          <p:cNvPr id="7194" name="Oval 26"/>
          <p:cNvSpPr>
            <a:spLocks noChangeArrowheads="1"/>
          </p:cNvSpPr>
          <p:nvPr/>
        </p:nvSpPr>
        <p:spPr bwMode="gray">
          <a:xfrm>
            <a:off x="3263900" y="1946275"/>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5" name="Oval 27"/>
          <p:cNvSpPr>
            <a:spLocks noChangeArrowheads="1"/>
          </p:cNvSpPr>
          <p:nvPr/>
        </p:nvSpPr>
        <p:spPr bwMode="gray">
          <a:xfrm>
            <a:off x="3276600" y="2711450"/>
            <a:ext cx="228600" cy="228600"/>
          </a:xfrm>
          <a:prstGeom prst="ellipse">
            <a:avLst/>
          </a:prstGeom>
          <a:gradFill rotWithShape="1">
            <a:gsLst>
              <a:gs pos="0">
                <a:srgbClr val="DCDC48"/>
              </a:gs>
              <a:gs pos="100000">
                <a:srgbClr val="939330"/>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6" name="Oval 28"/>
          <p:cNvSpPr>
            <a:spLocks noChangeArrowheads="1"/>
          </p:cNvSpPr>
          <p:nvPr/>
        </p:nvSpPr>
        <p:spPr bwMode="gray">
          <a:xfrm>
            <a:off x="3276600" y="3467100"/>
            <a:ext cx="228600" cy="228600"/>
          </a:xfrm>
          <a:prstGeom prst="ellipse">
            <a:avLst/>
          </a:prstGeom>
          <a:gradFill rotWithShape="1">
            <a:gsLst>
              <a:gs pos="0">
                <a:schemeClr val="accent2"/>
              </a:gs>
              <a:gs pos="100000">
                <a:srgbClr val="5F025F"/>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7" name="AutoShape 29"/>
          <p:cNvSpPr>
            <a:spLocks noChangeArrowheads="1"/>
          </p:cNvSpPr>
          <p:nvPr/>
        </p:nvSpPr>
        <p:spPr bwMode="gray">
          <a:xfrm>
            <a:off x="3352800" y="4052888"/>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2306" name="Rectangle 30"/>
          <p:cNvSpPr>
            <a:spLocks noChangeArrowheads="1"/>
          </p:cNvSpPr>
          <p:nvPr/>
        </p:nvSpPr>
        <p:spPr bwMode="auto">
          <a:xfrm>
            <a:off x="5181600" y="4129088"/>
            <a:ext cx="1211263" cy="400050"/>
          </a:xfrm>
          <a:prstGeom prst="rect">
            <a:avLst/>
          </a:prstGeom>
          <a:noFill/>
          <a:ln w="9525">
            <a:noFill/>
            <a:miter lim="800000"/>
            <a:headEnd/>
            <a:tailEnd/>
          </a:ln>
        </p:spPr>
        <p:txBody>
          <a:bodyPr wrap="none">
            <a:spAutoFit/>
          </a:bodyPr>
          <a:lstStyle/>
          <a:p>
            <a:pPr eaLnBrk="0" hangingPunct="0"/>
            <a:r>
              <a:rPr lang="zh-CN" altLang="en-US" sz="2000">
                <a:solidFill>
                  <a:srgbClr val="000000"/>
                </a:solidFill>
                <a:latin typeface="华文细黑" pitchFamily="2" charset="-122"/>
                <a:ea typeface="华文细黑" pitchFamily="2" charset="-122"/>
              </a:rPr>
              <a:t>组织管理</a:t>
            </a:r>
            <a:endParaRPr lang="en-US" altLang="zh-CN" sz="2000">
              <a:solidFill>
                <a:srgbClr val="000000"/>
              </a:solidFill>
              <a:latin typeface="华文细黑" pitchFamily="2" charset="-122"/>
              <a:ea typeface="华文细黑" pitchFamily="2" charset="-122"/>
            </a:endParaRPr>
          </a:p>
        </p:txBody>
      </p:sp>
      <p:sp>
        <p:nvSpPr>
          <p:cNvPr id="7199" name="Oval 31"/>
          <p:cNvSpPr>
            <a:spLocks noChangeArrowheads="1"/>
          </p:cNvSpPr>
          <p:nvPr/>
        </p:nvSpPr>
        <p:spPr bwMode="gray">
          <a:xfrm>
            <a:off x="3263900" y="4191000"/>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12308" name="Rectangle 9"/>
          <p:cNvSpPr>
            <a:spLocks noGrp="1" noChangeArrowheads="1"/>
          </p:cNvSpPr>
          <p:nvPr>
            <p:ph type="title"/>
          </p:nvPr>
        </p:nvSpPr>
        <p:spPr>
          <a:xfrm>
            <a:off x="762000" y="3048000"/>
            <a:ext cx="1600200" cy="868363"/>
          </a:xfrm>
        </p:spPr>
        <p:txBody>
          <a:bodyPr/>
          <a:lstStyle/>
          <a:p>
            <a:pPr eaLnBrk="1" hangingPunct="1"/>
            <a:r>
              <a:rPr lang="zh-CN" altLang="en-US" sz="4300" i="0" smtClean="0">
                <a:latin typeface="楷体" pitchFamily="49" charset="-122"/>
                <a:ea typeface="楷体" pitchFamily="49" charset="-122"/>
              </a:rPr>
              <a:t>目录</a:t>
            </a:r>
            <a:endParaRPr lang="en-US" altLang="zh-CN" sz="4300" i="0" smtClean="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228600"/>
            <a:ext cx="8305800" cy="1066800"/>
          </a:xfrm>
        </p:spPr>
        <p:txBody>
          <a:bodyPr/>
          <a:lstStyle/>
          <a:p>
            <a:pPr algn="l"/>
            <a:r>
              <a:rPr lang="zh-CN" altLang="en-US" sz="3600" i="0" dirty="0" smtClean="0">
                <a:solidFill>
                  <a:srgbClr val="0070C0"/>
                </a:solidFill>
                <a:latin typeface="宋体" charset="-122"/>
              </a:rPr>
              <a:t>工作任务</a:t>
            </a:r>
            <a:endParaRPr lang="en-US" altLang="zh-CN" sz="3600" i="0" dirty="0" smtClean="0">
              <a:solidFill>
                <a:srgbClr val="0070C0"/>
              </a:solidFill>
              <a:latin typeface="宋体" charset="-122"/>
            </a:endParaRPr>
          </a:p>
        </p:txBody>
      </p:sp>
      <p:sp>
        <p:nvSpPr>
          <p:cNvPr id="13315" name="TextBox 8"/>
          <p:cNvSpPr txBox="1">
            <a:spLocks noChangeArrowheads="1"/>
          </p:cNvSpPr>
          <p:nvPr/>
        </p:nvSpPr>
        <p:spPr bwMode="auto">
          <a:xfrm>
            <a:off x="533400" y="1295400"/>
            <a:ext cx="7620000" cy="4785181"/>
          </a:xfrm>
          <a:prstGeom prst="rect">
            <a:avLst/>
          </a:prstGeom>
          <a:noFill/>
          <a:ln w="9525">
            <a:noFill/>
            <a:miter lim="800000"/>
            <a:headEnd/>
            <a:tailEnd/>
          </a:ln>
        </p:spPr>
        <p:txBody>
          <a:bodyPr wrap="square">
            <a:spAutoFit/>
          </a:bodyPr>
          <a:lstStyle/>
          <a:p>
            <a:r>
              <a:rPr lang="zh-CN" altLang="zh-CN" sz="2800" b="1" dirty="0">
                <a:solidFill>
                  <a:srgbClr val="0070C0"/>
                </a:solidFill>
              </a:rPr>
              <a:t>一</a:t>
            </a:r>
            <a:r>
              <a:rPr lang="zh-CN" altLang="en-US" sz="2800" b="1" dirty="0">
                <a:solidFill>
                  <a:srgbClr val="0070C0"/>
                </a:solidFill>
              </a:rPr>
              <a:t>、</a:t>
            </a:r>
            <a:r>
              <a:rPr lang="zh-CN" altLang="zh-CN" sz="2800" b="1" dirty="0">
                <a:solidFill>
                  <a:srgbClr val="0070C0"/>
                </a:solidFill>
              </a:rPr>
              <a:t>开发健康促进医院指南与规范。</a:t>
            </a:r>
            <a:r>
              <a:rPr lang="zh-CN" altLang="zh-CN" sz="2800" dirty="0">
                <a:solidFill>
                  <a:srgbClr val="0070C0"/>
                </a:solidFill>
              </a:rPr>
              <a:t> </a:t>
            </a:r>
          </a:p>
          <a:p>
            <a:r>
              <a:rPr lang="zh-CN" altLang="en-US" sz="2800" b="1" dirty="0">
                <a:solidFill>
                  <a:srgbClr val="0070C0"/>
                </a:solidFill>
              </a:rPr>
              <a:t>二、</a:t>
            </a:r>
            <a:r>
              <a:rPr lang="zh-CN" altLang="zh-CN" sz="2800" b="1" dirty="0">
                <a:solidFill>
                  <a:srgbClr val="0070C0"/>
                </a:solidFill>
              </a:rPr>
              <a:t>开展试点医院创建工作</a:t>
            </a:r>
            <a:r>
              <a:rPr lang="en-US" altLang="zh-CN" sz="2800" b="1" dirty="0">
                <a:solidFill>
                  <a:srgbClr val="0070C0"/>
                </a:solidFill>
              </a:rPr>
              <a:t>,</a:t>
            </a:r>
            <a:r>
              <a:rPr lang="zh-CN" altLang="zh-CN" sz="2800" b="1" dirty="0">
                <a:solidFill>
                  <a:srgbClr val="0070C0"/>
                </a:solidFill>
              </a:rPr>
              <a:t>所有试点医院：</a:t>
            </a:r>
            <a:r>
              <a:rPr lang="zh-CN" altLang="zh-CN" sz="2800" dirty="0"/>
              <a:t> </a:t>
            </a:r>
          </a:p>
          <a:p>
            <a:r>
              <a:rPr lang="en-US" altLang="zh-CN" sz="2800" dirty="0"/>
              <a:t>1.</a:t>
            </a:r>
            <a:r>
              <a:rPr lang="zh-CN" altLang="zh-CN" sz="2800" dirty="0"/>
              <a:t>必须达到“无烟卫生计生机构评分标准”，成为无烟医院。 </a:t>
            </a:r>
          </a:p>
          <a:p>
            <a:r>
              <a:rPr lang="en-US" altLang="zh-CN" sz="2800" dirty="0"/>
              <a:t>2.</a:t>
            </a:r>
            <a:r>
              <a:rPr lang="zh-CN" altLang="zh-CN" sz="2800" dirty="0"/>
              <a:t>建立健康促进医院工作领导小组，明确负责部门及人员。</a:t>
            </a:r>
          </a:p>
          <a:p>
            <a:r>
              <a:rPr lang="en-US" altLang="zh-CN" sz="2800" dirty="0"/>
              <a:t>3.</a:t>
            </a:r>
            <a:r>
              <a:rPr lang="zh-CN" altLang="zh-CN" sz="2800" dirty="0"/>
              <a:t>制订年度工作计划、明确工作目标与实施方案。</a:t>
            </a:r>
          </a:p>
          <a:p>
            <a:r>
              <a:rPr lang="en-US" altLang="zh-CN" sz="2800" dirty="0"/>
              <a:t>4.</a:t>
            </a:r>
            <a:r>
              <a:rPr lang="zh-CN" altLang="zh-CN" sz="2800" dirty="0"/>
              <a:t>根据工作计划开展健康促进与健康教育活动。</a:t>
            </a:r>
          </a:p>
          <a:p>
            <a:r>
              <a:rPr lang="en-US" altLang="zh-CN" sz="2800" dirty="0"/>
              <a:t>5.</a:t>
            </a:r>
            <a:r>
              <a:rPr lang="zh-CN" altLang="zh-CN" sz="2800" dirty="0"/>
              <a:t>鼓励根据本院实际情况，密切结合日常诊疗服务，开展特色健康教育与健康促进活动。</a:t>
            </a:r>
          </a:p>
          <a:p>
            <a:endParaRPr lang="en-US" altLang="zh-CN"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533400"/>
            <a:ext cx="8305800" cy="1066800"/>
          </a:xfrm>
        </p:spPr>
        <p:txBody>
          <a:bodyPr/>
          <a:lstStyle/>
          <a:p>
            <a:pPr algn="l"/>
            <a:r>
              <a:rPr lang="zh-CN" altLang="en-US" sz="3600" i="0" smtClean="0">
                <a:solidFill>
                  <a:srgbClr val="0070C0"/>
                </a:solidFill>
                <a:latin typeface="宋体" charset="-122"/>
              </a:rPr>
              <a:t>工作任务</a:t>
            </a:r>
            <a:endParaRPr lang="en-US" altLang="zh-CN" sz="3600" i="0" smtClean="0">
              <a:solidFill>
                <a:srgbClr val="0070C0"/>
              </a:solidFill>
              <a:latin typeface="宋体" charset="-122"/>
            </a:endParaRPr>
          </a:p>
        </p:txBody>
      </p:sp>
      <p:sp>
        <p:nvSpPr>
          <p:cNvPr id="14339" name="TextBox 8"/>
          <p:cNvSpPr txBox="1">
            <a:spLocks noChangeArrowheads="1"/>
          </p:cNvSpPr>
          <p:nvPr/>
        </p:nvSpPr>
        <p:spPr bwMode="auto">
          <a:xfrm>
            <a:off x="1066800" y="1778000"/>
            <a:ext cx="7086600" cy="2062103"/>
          </a:xfrm>
          <a:prstGeom prst="rect">
            <a:avLst/>
          </a:prstGeom>
          <a:noFill/>
          <a:ln w="9525">
            <a:noFill/>
            <a:miter lim="800000"/>
            <a:headEnd/>
            <a:tailEnd/>
          </a:ln>
        </p:spPr>
        <p:txBody>
          <a:bodyPr wrap="square">
            <a:spAutoFit/>
          </a:bodyPr>
          <a:lstStyle/>
          <a:p>
            <a:r>
              <a:rPr lang="zh-CN" altLang="en-US" sz="2400" b="1" dirty="0" smtClean="0">
                <a:solidFill>
                  <a:srgbClr val="0070C0"/>
                </a:solidFill>
              </a:rPr>
              <a:t>（三）考核</a:t>
            </a:r>
            <a:r>
              <a:rPr lang="zh-CN" altLang="en-US" sz="2400" b="1" dirty="0">
                <a:solidFill>
                  <a:srgbClr val="0070C0"/>
                </a:solidFill>
              </a:rPr>
              <a:t>评估</a:t>
            </a:r>
            <a:r>
              <a:rPr lang="zh-CN" altLang="zh-CN" sz="2400" b="1" dirty="0">
                <a:solidFill>
                  <a:srgbClr val="0070C0"/>
                </a:solidFill>
              </a:rPr>
              <a:t>。</a:t>
            </a:r>
            <a:r>
              <a:rPr lang="zh-CN" altLang="zh-CN" sz="2400" dirty="0">
                <a:solidFill>
                  <a:srgbClr val="0070C0"/>
                </a:solidFill>
              </a:rPr>
              <a:t> </a:t>
            </a:r>
          </a:p>
          <a:p>
            <a:r>
              <a:rPr lang="en-US" altLang="zh-CN" sz="2800" dirty="0"/>
              <a:t>        </a:t>
            </a:r>
            <a:r>
              <a:rPr lang="zh-CN" altLang="zh-CN" sz="2800" dirty="0"/>
              <a:t>各省级卫生计生行政部门牵头，按照本省试点医院实施要求及考核标准，对试点医院进行年度考核。</a:t>
            </a:r>
          </a:p>
          <a:p>
            <a:endParaRPr lang="en-US" altLang="zh-CN"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flipV="1">
            <a:off x="2368550" y="2057400"/>
            <a:ext cx="381000" cy="381000"/>
          </a:xfrm>
          <a:prstGeom prst="line">
            <a:avLst/>
          </a:prstGeom>
          <a:noFill/>
          <a:ln w="12700" cap="rnd">
            <a:solidFill>
              <a:srgbClr val="003366"/>
            </a:solidFill>
            <a:prstDash val="sysDot"/>
            <a:round/>
            <a:headEnd/>
            <a:tailEnd/>
          </a:ln>
        </p:spPr>
        <p:txBody>
          <a:bodyPr/>
          <a:lstStyle/>
          <a:p>
            <a:endParaRPr lang="zh-CN" altLang="en-US"/>
          </a:p>
        </p:txBody>
      </p:sp>
      <p:sp>
        <p:nvSpPr>
          <p:cNvPr id="15363" name="Line 4"/>
          <p:cNvSpPr>
            <a:spLocks noChangeShapeType="1"/>
          </p:cNvSpPr>
          <p:nvPr/>
        </p:nvSpPr>
        <p:spPr bwMode="auto">
          <a:xfrm>
            <a:off x="2749550" y="2057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15364" name="Line 6"/>
          <p:cNvSpPr>
            <a:spLocks noChangeShapeType="1"/>
          </p:cNvSpPr>
          <p:nvPr/>
        </p:nvSpPr>
        <p:spPr bwMode="auto">
          <a:xfrm flipV="1">
            <a:off x="2673350" y="2819400"/>
            <a:ext cx="685800" cy="0"/>
          </a:xfrm>
          <a:prstGeom prst="line">
            <a:avLst/>
          </a:prstGeom>
          <a:noFill/>
          <a:ln w="12700" cap="rnd">
            <a:solidFill>
              <a:srgbClr val="003366"/>
            </a:solidFill>
            <a:prstDash val="sysDot"/>
            <a:round/>
            <a:headEnd/>
            <a:tailEnd/>
          </a:ln>
        </p:spPr>
        <p:txBody>
          <a:bodyPr/>
          <a:lstStyle/>
          <a:p>
            <a:endParaRPr lang="zh-CN" altLang="en-US"/>
          </a:p>
        </p:txBody>
      </p:sp>
      <p:sp>
        <p:nvSpPr>
          <p:cNvPr id="15365" name="Line 7"/>
          <p:cNvSpPr>
            <a:spLocks noChangeShapeType="1"/>
          </p:cNvSpPr>
          <p:nvPr/>
        </p:nvSpPr>
        <p:spPr bwMode="auto">
          <a:xfrm>
            <a:off x="2749550" y="3581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15366" name="Line 8"/>
          <p:cNvSpPr>
            <a:spLocks noChangeShapeType="1"/>
          </p:cNvSpPr>
          <p:nvPr/>
        </p:nvSpPr>
        <p:spPr bwMode="auto">
          <a:xfrm flipV="1">
            <a:off x="2673350" y="4267200"/>
            <a:ext cx="685800" cy="0"/>
          </a:xfrm>
          <a:prstGeom prst="line">
            <a:avLst/>
          </a:prstGeom>
          <a:noFill/>
          <a:ln w="12700" cap="rnd">
            <a:solidFill>
              <a:srgbClr val="003366"/>
            </a:solidFill>
            <a:prstDash val="sysDot"/>
            <a:round/>
            <a:headEnd/>
            <a:tailEnd/>
          </a:ln>
        </p:spPr>
        <p:txBody>
          <a:bodyPr/>
          <a:lstStyle/>
          <a:p>
            <a:endParaRPr lang="zh-CN" altLang="en-US"/>
          </a:p>
        </p:txBody>
      </p:sp>
      <p:grpSp>
        <p:nvGrpSpPr>
          <p:cNvPr id="15367" name="Group 10"/>
          <p:cNvGrpSpPr>
            <a:grpSpLocks/>
          </p:cNvGrpSpPr>
          <p:nvPr/>
        </p:nvGrpSpPr>
        <p:grpSpPr bwMode="auto">
          <a:xfrm>
            <a:off x="304800" y="2205038"/>
            <a:ext cx="2673350" cy="2671762"/>
            <a:chOff x="140" y="1419"/>
            <a:chExt cx="1684" cy="1683"/>
          </a:xfrm>
        </p:grpSpPr>
        <p:sp>
          <p:nvSpPr>
            <p:cNvPr id="7179"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7180"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181"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15384" name="Oval 14"/>
            <p:cNvSpPr>
              <a:spLocks noChangeArrowheads="1"/>
            </p:cNvSpPr>
            <p:nvPr/>
          </p:nvSpPr>
          <p:spPr bwMode="gray">
            <a:xfrm>
              <a:off x="323" y="1602"/>
              <a:ext cx="1317" cy="1316"/>
            </a:xfrm>
            <a:prstGeom prst="ellipse">
              <a:avLst/>
            </a:prstGeom>
            <a:solidFill>
              <a:srgbClr val="000000"/>
            </a:solidFill>
            <a:ln w="38100">
              <a:noFill/>
              <a:round/>
              <a:headEnd/>
              <a:tailEnd/>
            </a:ln>
          </p:spPr>
          <p:txBody>
            <a:bodyPr anchor="ctr">
              <a:spAutoFit/>
            </a:bodyPr>
            <a:lstStyle/>
            <a:p>
              <a:endParaRPr lang="zh-CN" altLang="en-US"/>
            </a:p>
          </p:txBody>
        </p:sp>
        <p:sp>
          <p:nvSpPr>
            <p:cNvPr id="15385" name="Oval 15"/>
            <p:cNvSpPr>
              <a:spLocks noChangeArrowheads="1"/>
            </p:cNvSpPr>
            <p:nvPr/>
          </p:nvSpPr>
          <p:spPr bwMode="gray">
            <a:xfrm>
              <a:off x="344" y="1623"/>
              <a:ext cx="1276" cy="1277"/>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zh-CN" altLang="en-US"/>
            </a:p>
          </p:txBody>
        </p:sp>
        <p:sp>
          <p:nvSpPr>
            <p:cNvPr id="15386"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zh-CN" altLang="en-US"/>
            </a:p>
          </p:txBody>
        </p:sp>
        <p:sp>
          <p:nvSpPr>
            <p:cNvPr id="15387" name="Oval 17"/>
            <p:cNvSpPr>
              <a:spLocks noChangeArrowheads="1"/>
            </p:cNvSpPr>
            <p:nvPr/>
          </p:nvSpPr>
          <p:spPr bwMode="gray">
            <a:xfrm>
              <a:off x="374" y="1642"/>
              <a:ext cx="1184" cy="1164"/>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zh-CN" altLang="en-US"/>
            </a:p>
          </p:txBody>
        </p:sp>
        <p:sp>
          <p:nvSpPr>
            <p:cNvPr id="15388" name="Oval 18"/>
            <p:cNvSpPr>
              <a:spLocks noChangeArrowheads="1"/>
            </p:cNvSpPr>
            <p:nvPr/>
          </p:nvSpPr>
          <p:spPr bwMode="gray">
            <a:xfrm>
              <a:off x="443" y="1675"/>
              <a:ext cx="1053" cy="945"/>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zh-CN" altLang="en-US"/>
            </a:p>
          </p:txBody>
        </p:sp>
      </p:grpSp>
      <p:sp>
        <p:nvSpPr>
          <p:cNvPr id="7188" name="AutoShape 20"/>
          <p:cNvSpPr>
            <a:spLocks noChangeArrowheads="1"/>
          </p:cNvSpPr>
          <p:nvPr/>
        </p:nvSpPr>
        <p:spPr bwMode="gray">
          <a:xfrm>
            <a:off x="3352800" y="18288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5369" name="Rectangle 21"/>
          <p:cNvSpPr>
            <a:spLocks noChangeArrowheads="1"/>
          </p:cNvSpPr>
          <p:nvPr/>
        </p:nvSpPr>
        <p:spPr bwMode="auto">
          <a:xfrm>
            <a:off x="5181600" y="1828800"/>
            <a:ext cx="1211263" cy="400050"/>
          </a:xfrm>
          <a:prstGeom prst="rect">
            <a:avLst/>
          </a:prstGeom>
          <a:noFill/>
          <a:ln w="9525">
            <a:noFill/>
            <a:miter lim="800000"/>
            <a:headEnd/>
            <a:tailEnd/>
          </a:ln>
        </p:spPr>
        <p:txBody>
          <a:bodyPr wrap="none">
            <a:spAutoFit/>
          </a:bodyPr>
          <a:lstStyle/>
          <a:p>
            <a:pPr eaLnBrk="0" hangingPunct="0"/>
            <a:r>
              <a:rPr lang="zh-CN" altLang="en-US" sz="2000">
                <a:solidFill>
                  <a:srgbClr val="000000"/>
                </a:solidFill>
                <a:latin typeface="华文细黑" pitchFamily="2" charset="-122"/>
                <a:ea typeface="华文细黑" pitchFamily="2" charset="-122"/>
              </a:rPr>
              <a:t>项目背景</a:t>
            </a:r>
            <a:endParaRPr lang="en-US" altLang="zh-CN" sz="2000">
              <a:solidFill>
                <a:srgbClr val="000000"/>
              </a:solidFill>
              <a:latin typeface="华文细黑" pitchFamily="2" charset="-122"/>
              <a:ea typeface="华文细黑" pitchFamily="2" charset="-122"/>
            </a:endParaRPr>
          </a:p>
        </p:txBody>
      </p:sp>
      <p:sp>
        <p:nvSpPr>
          <p:cNvPr id="7190" name="AutoShape 22"/>
          <p:cNvSpPr>
            <a:spLocks noChangeArrowheads="1"/>
          </p:cNvSpPr>
          <p:nvPr/>
        </p:nvSpPr>
        <p:spPr bwMode="gray">
          <a:xfrm>
            <a:off x="3352800" y="25781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5371" name="Rectangle 23"/>
          <p:cNvSpPr>
            <a:spLocks noChangeArrowheads="1"/>
          </p:cNvSpPr>
          <p:nvPr/>
        </p:nvSpPr>
        <p:spPr bwMode="auto">
          <a:xfrm>
            <a:off x="5189538" y="2654300"/>
            <a:ext cx="1211262" cy="400050"/>
          </a:xfrm>
          <a:prstGeom prst="rect">
            <a:avLst/>
          </a:prstGeom>
          <a:noFill/>
          <a:ln w="9525">
            <a:noFill/>
            <a:miter lim="800000"/>
            <a:headEnd/>
            <a:tailEnd/>
          </a:ln>
        </p:spPr>
        <p:txBody>
          <a:bodyPr wrap="none">
            <a:spAutoFit/>
          </a:bodyPr>
          <a:lstStyle/>
          <a:p>
            <a:pPr eaLnBrk="0" hangingPunct="0"/>
            <a:r>
              <a:rPr lang="zh-CN" altLang="en-US" sz="2000">
                <a:solidFill>
                  <a:srgbClr val="000000"/>
                </a:solidFill>
                <a:latin typeface="华文细黑" pitchFamily="2" charset="-122"/>
                <a:ea typeface="华文细黑" pitchFamily="2" charset="-122"/>
              </a:rPr>
              <a:t>项目目标</a:t>
            </a:r>
            <a:endParaRPr lang="en-US" altLang="zh-CN" sz="2000">
              <a:solidFill>
                <a:srgbClr val="000000"/>
              </a:solidFill>
              <a:latin typeface="华文细黑" pitchFamily="2" charset="-122"/>
              <a:ea typeface="华文细黑" pitchFamily="2" charset="-122"/>
            </a:endParaRPr>
          </a:p>
        </p:txBody>
      </p:sp>
      <p:sp>
        <p:nvSpPr>
          <p:cNvPr id="7192" name="AutoShape 24"/>
          <p:cNvSpPr>
            <a:spLocks noChangeArrowheads="1"/>
          </p:cNvSpPr>
          <p:nvPr/>
        </p:nvSpPr>
        <p:spPr bwMode="gray">
          <a:xfrm>
            <a:off x="3349625" y="332105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5373" name="Rectangle 25"/>
          <p:cNvSpPr>
            <a:spLocks noChangeArrowheads="1"/>
          </p:cNvSpPr>
          <p:nvPr/>
        </p:nvSpPr>
        <p:spPr bwMode="auto">
          <a:xfrm>
            <a:off x="5189538" y="3397250"/>
            <a:ext cx="1211262" cy="400050"/>
          </a:xfrm>
          <a:prstGeom prst="rect">
            <a:avLst/>
          </a:prstGeom>
          <a:noFill/>
          <a:ln w="9525">
            <a:noFill/>
            <a:miter lim="800000"/>
            <a:headEnd/>
            <a:tailEnd/>
          </a:ln>
        </p:spPr>
        <p:txBody>
          <a:bodyPr wrap="none">
            <a:spAutoFit/>
          </a:bodyPr>
          <a:lstStyle/>
          <a:p>
            <a:pPr eaLnBrk="0" hangingPunct="0"/>
            <a:r>
              <a:rPr lang="zh-CN" altLang="en-US" sz="2000">
                <a:solidFill>
                  <a:srgbClr val="000000"/>
                </a:solidFill>
                <a:latin typeface="华文细黑" pitchFamily="2" charset="-122"/>
                <a:ea typeface="华文细黑" pitchFamily="2" charset="-122"/>
              </a:rPr>
              <a:t>工作任务</a:t>
            </a:r>
            <a:endParaRPr lang="en-US" altLang="zh-CN" sz="2000">
              <a:solidFill>
                <a:srgbClr val="000000"/>
              </a:solidFill>
              <a:latin typeface="华文细黑" pitchFamily="2" charset="-122"/>
              <a:ea typeface="华文细黑" pitchFamily="2" charset="-122"/>
            </a:endParaRPr>
          </a:p>
        </p:txBody>
      </p:sp>
      <p:sp>
        <p:nvSpPr>
          <p:cNvPr id="7194" name="Oval 26"/>
          <p:cNvSpPr>
            <a:spLocks noChangeArrowheads="1"/>
          </p:cNvSpPr>
          <p:nvPr/>
        </p:nvSpPr>
        <p:spPr bwMode="gray">
          <a:xfrm>
            <a:off x="3263900" y="1946275"/>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5" name="Oval 27"/>
          <p:cNvSpPr>
            <a:spLocks noChangeArrowheads="1"/>
          </p:cNvSpPr>
          <p:nvPr/>
        </p:nvSpPr>
        <p:spPr bwMode="gray">
          <a:xfrm>
            <a:off x="3276600" y="2711450"/>
            <a:ext cx="228600" cy="228600"/>
          </a:xfrm>
          <a:prstGeom prst="ellipse">
            <a:avLst/>
          </a:prstGeom>
          <a:gradFill rotWithShape="1">
            <a:gsLst>
              <a:gs pos="0">
                <a:srgbClr val="DCDC48"/>
              </a:gs>
              <a:gs pos="100000">
                <a:srgbClr val="939330"/>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6" name="Oval 28"/>
          <p:cNvSpPr>
            <a:spLocks noChangeArrowheads="1"/>
          </p:cNvSpPr>
          <p:nvPr/>
        </p:nvSpPr>
        <p:spPr bwMode="gray">
          <a:xfrm>
            <a:off x="3276600" y="3467100"/>
            <a:ext cx="228600" cy="228600"/>
          </a:xfrm>
          <a:prstGeom prst="ellipse">
            <a:avLst/>
          </a:prstGeom>
          <a:gradFill rotWithShape="1">
            <a:gsLst>
              <a:gs pos="0">
                <a:schemeClr val="accent2"/>
              </a:gs>
              <a:gs pos="100000">
                <a:srgbClr val="5F025F"/>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7" name="AutoShape 29"/>
          <p:cNvSpPr>
            <a:spLocks noChangeArrowheads="1"/>
          </p:cNvSpPr>
          <p:nvPr/>
        </p:nvSpPr>
        <p:spPr bwMode="gray">
          <a:xfrm>
            <a:off x="3352800" y="4052888"/>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15378" name="Rectangle 30"/>
          <p:cNvSpPr>
            <a:spLocks noChangeArrowheads="1"/>
          </p:cNvSpPr>
          <p:nvPr/>
        </p:nvSpPr>
        <p:spPr bwMode="auto">
          <a:xfrm>
            <a:off x="5181600" y="4038600"/>
            <a:ext cx="1416050" cy="461963"/>
          </a:xfrm>
          <a:prstGeom prst="rect">
            <a:avLst/>
          </a:prstGeom>
          <a:noFill/>
          <a:ln w="9525">
            <a:noFill/>
            <a:miter lim="800000"/>
            <a:headEnd/>
            <a:tailEnd/>
          </a:ln>
        </p:spPr>
        <p:txBody>
          <a:bodyPr wrap="none">
            <a:spAutoFit/>
          </a:bodyPr>
          <a:lstStyle/>
          <a:p>
            <a:pPr eaLnBrk="0" hangingPunct="0"/>
            <a:r>
              <a:rPr lang="zh-CN" altLang="en-US" sz="2400">
                <a:solidFill>
                  <a:srgbClr val="FF0000"/>
                </a:solidFill>
                <a:latin typeface="华文细黑" pitchFamily="2" charset="-122"/>
                <a:ea typeface="华文细黑" pitchFamily="2" charset="-122"/>
              </a:rPr>
              <a:t>组织管理</a:t>
            </a:r>
            <a:endParaRPr lang="en-US" altLang="zh-CN" sz="2400">
              <a:solidFill>
                <a:srgbClr val="FF0000"/>
              </a:solidFill>
              <a:latin typeface="华文细黑" pitchFamily="2" charset="-122"/>
              <a:ea typeface="华文细黑" pitchFamily="2" charset="-122"/>
            </a:endParaRPr>
          </a:p>
        </p:txBody>
      </p:sp>
      <p:sp>
        <p:nvSpPr>
          <p:cNvPr id="7199" name="Oval 31"/>
          <p:cNvSpPr>
            <a:spLocks noChangeArrowheads="1"/>
          </p:cNvSpPr>
          <p:nvPr/>
        </p:nvSpPr>
        <p:spPr bwMode="gray">
          <a:xfrm>
            <a:off x="3263900" y="4191000"/>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15380" name="Rectangle 9"/>
          <p:cNvSpPr>
            <a:spLocks noGrp="1" noChangeArrowheads="1"/>
          </p:cNvSpPr>
          <p:nvPr>
            <p:ph type="title"/>
          </p:nvPr>
        </p:nvSpPr>
        <p:spPr>
          <a:xfrm>
            <a:off x="762000" y="3048000"/>
            <a:ext cx="1600200" cy="868363"/>
          </a:xfrm>
        </p:spPr>
        <p:txBody>
          <a:bodyPr/>
          <a:lstStyle/>
          <a:p>
            <a:pPr eaLnBrk="1" hangingPunct="1"/>
            <a:r>
              <a:rPr lang="zh-CN" altLang="en-US" sz="4300" i="0" smtClean="0">
                <a:latin typeface="楷体" pitchFamily="49" charset="-122"/>
                <a:ea typeface="楷体" pitchFamily="49" charset="-122"/>
              </a:rPr>
              <a:t>目录</a:t>
            </a:r>
            <a:endParaRPr lang="en-US" altLang="zh-CN" sz="4300" i="0" smtClean="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矩形 3"/>
          <p:cNvSpPr>
            <a:spLocks noChangeArrowheads="1"/>
          </p:cNvSpPr>
          <p:nvPr/>
        </p:nvSpPr>
        <p:spPr bwMode="auto">
          <a:xfrm>
            <a:off x="352567" y="-381000"/>
            <a:ext cx="8229600" cy="6647974"/>
          </a:xfrm>
          <a:prstGeom prst="rect">
            <a:avLst/>
          </a:prstGeom>
          <a:noFill/>
          <a:ln w="9525">
            <a:noFill/>
            <a:miter lim="800000"/>
            <a:headEnd/>
            <a:tailEnd/>
          </a:ln>
        </p:spPr>
        <p:txBody>
          <a:bodyPr wrap="square">
            <a:spAutoFit/>
          </a:bodyPr>
          <a:lstStyle/>
          <a:p>
            <a:pPr indent="349250" eaLnBrk="0" hangingPunct="0">
              <a:defRPr/>
            </a:pPr>
            <a:endParaRPr lang="en-US" altLang="zh-CN" sz="3600" b="1" dirty="0">
              <a:solidFill>
                <a:srgbClr val="0070C0"/>
              </a:solidFill>
            </a:endParaRPr>
          </a:p>
          <a:p>
            <a:pPr indent="349250" eaLnBrk="0" hangingPunct="0">
              <a:lnSpc>
                <a:spcPct val="150000"/>
              </a:lnSpc>
              <a:defRPr/>
            </a:pPr>
            <a:r>
              <a:rPr lang="zh-CN" altLang="en-US" sz="3600" b="1" dirty="0">
                <a:solidFill>
                  <a:srgbClr val="0070C0"/>
                </a:solidFill>
              </a:rPr>
              <a:t>组织</a:t>
            </a:r>
            <a:r>
              <a:rPr lang="zh-CN" altLang="en-US" sz="3600" b="1" dirty="0" smtClean="0">
                <a:solidFill>
                  <a:srgbClr val="0070C0"/>
                </a:solidFill>
              </a:rPr>
              <a:t>管理</a:t>
            </a:r>
            <a:endParaRPr lang="zh-CN" altLang="zh-CN" sz="3600" dirty="0">
              <a:solidFill>
                <a:srgbClr val="0070C0"/>
              </a:solidFill>
            </a:endParaRPr>
          </a:p>
          <a:p>
            <a:pPr>
              <a:lnSpc>
                <a:spcPct val="150000"/>
              </a:lnSpc>
              <a:defRPr/>
            </a:pPr>
            <a:r>
              <a:rPr lang="en-US" altLang="zh-CN" sz="2800" dirty="0"/>
              <a:t> </a:t>
            </a:r>
            <a:r>
              <a:rPr lang="zh-CN" altLang="zh-CN" sz="2800" b="1" dirty="0"/>
              <a:t>（一）国家卫生计生委宣传司负责试点项目管理和监督指导</a:t>
            </a:r>
            <a:r>
              <a:rPr lang="zh-CN" altLang="zh-CN" sz="2800" b="1" dirty="0" smtClean="0"/>
              <a:t>。</a:t>
            </a:r>
            <a:endParaRPr lang="en-US" altLang="zh-CN" sz="2800" b="1" dirty="0" smtClean="0"/>
          </a:p>
          <a:p>
            <a:pPr>
              <a:defRPr/>
            </a:pPr>
            <a:endParaRPr lang="zh-CN" altLang="zh-CN" sz="2800" b="1" dirty="0"/>
          </a:p>
          <a:p>
            <a:pPr>
              <a:defRPr/>
            </a:pPr>
            <a:r>
              <a:rPr lang="zh-CN" altLang="zh-CN" sz="2800" b="1" dirty="0"/>
              <a:t>（二）中国健康教育中心负责为项目实施提供技术支持，组织编写《健康促进医院工作指南》和标准，协助监督指导与评估</a:t>
            </a:r>
            <a:r>
              <a:rPr lang="zh-CN" altLang="zh-CN" sz="2800" b="1" dirty="0" smtClean="0"/>
              <a:t>。</a:t>
            </a:r>
            <a:endParaRPr lang="en-US" altLang="zh-CN" sz="2800" b="1" dirty="0" smtClean="0"/>
          </a:p>
          <a:p>
            <a:pPr>
              <a:defRPr/>
            </a:pPr>
            <a:endParaRPr lang="zh-CN" altLang="zh-CN" sz="2800" b="1" dirty="0"/>
          </a:p>
          <a:p>
            <a:pPr>
              <a:defRPr/>
            </a:pPr>
            <a:r>
              <a:rPr lang="zh-CN" altLang="zh-CN" sz="2800" b="1" dirty="0"/>
              <a:t>（三）省级卫生计生行政部门健康教育主管处室负责项目组织实施。省级健康教育专业机构配合同级卫生计生部门，对试点医院工作进行技术指导与评估，上报年度工作总结</a:t>
            </a:r>
            <a:r>
              <a:rPr lang="zh-CN" altLang="zh-CN" sz="2800" b="1" dirty="0" smtClean="0"/>
              <a:t>。</a:t>
            </a:r>
            <a:endParaRPr lang="zh-CN" altLang="zh-CN"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gray">
          <a:xfrm>
            <a:off x="457200" y="4819650"/>
            <a:ext cx="4495800" cy="609600"/>
          </a:xfrm>
          <a:prstGeom prst="rect">
            <a:avLst/>
          </a:prstGeom>
        </p:spPr>
        <p:txBody>
          <a:bodyPr wrap="none" fromWordArt="1">
            <a:prstTxWarp prst="textDeflate">
              <a:avLst>
                <a:gd name="adj" fmla="val 0"/>
              </a:avLst>
            </a:prstTxWarp>
          </a:bodyPr>
          <a:lstStyle/>
          <a:p>
            <a:pPr algn="ctr"/>
            <a:r>
              <a:rPr lang="en-US" altLang="zh-CN" sz="3600" b="1" kern="10">
                <a:ln w="19050">
                  <a:solidFill>
                    <a:srgbClr val="FFFFFF"/>
                  </a:solidFill>
                  <a:round/>
                  <a:headEnd/>
                  <a:tailEnd/>
                </a:ln>
                <a:solidFill>
                  <a:srgbClr val="C00000"/>
                </a:solidFill>
                <a:effectLst>
                  <a:outerShdw dist="53882" dir="2700000" algn="ctr" rotWithShape="0">
                    <a:schemeClr val="tx1">
                      <a:alpha val="50000"/>
                    </a:schemeClr>
                  </a:outerShdw>
                </a:effectLst>
                <a:latin typeface="Arial"/>
                <a:cs typeface="Arial"/>
              </a:rPr>
              <a:t>Thank You !</a:t>
            </a:r>
            <a:endParaRPr lang="zh-CN" altLang="en-US" sz="3600" b="1" kern="10">
              <a:ln w="19050">
                <a:solidFill>
                  <a:srgbClr val="FFFFFF"/>
                </a:solidFill>
                <a:round/>
                <a:headEnd/>
                <a:tailEnd/>
              </a:ln>
              <a:solidFill>
                <a:srgbClr val="C00000"/>
              </a:solidFill>
              <a:effectLst>
                <a:outerShdw dist="53882" dir="2700000" algn="ctr" rotWithShape="0">
                  <a:schemeClr val="tx1">
                    <a:alpha val="50000"/>
                  </a:schemeClr>
                </a:outerShdw>
              </a:effectLst>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flipV="1">
            <a:off x="2368550" y="2057400"/>
            <a:ext cx="381000" cy="381000"/>
          </a:xfrm>
          <a:prstGeom prst="line">
            <a:avLst/>
          </a:prstGeom>
          <a:noFill/>
          <a:ln w="12700" cap="rnd">
            <a:solidFill>
              <a:srgbClr val="003366"/>
            </a:solidFill>
            <a:prstDash val="sysDot"/>
            <a:round/>
            <a:headEnd/>
            <a:tailEnd/>
          </a:ln>
        </p:spPr>
        <p:txBody>
          <a:bodyPr/>
          <a:lstStyle/>
          <a:p>
            <a:endParaRPr lang="zh-CN" altLang="en-US"/>
          </a:p>
        </p:txBody>
      </p:sp>
      <p:sp>
        <p:nvSpPr>
          <p:cNvPr id="4099" name="Line 4"/>
          <p:cNvSpPr>
            <a:spLocks noChangeShapeType="1"/>
          </p:cNvSpPr>
          <p:nvPr/>
        </p:nvSpPr>
        <p:spPr bwMode="auto">
          <a:xfrm>
            <a:off x="2749550" y="2057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4100" name="Line 6"/>
          <p:cNvSpPr>
            <a:spLocks noChangeShapeType="1"/>
          </p:cNvSpPr>
          <p:nvPr/>
        </p:nvSpPr>
        <p:spPr bwMode="auto">
          <a:xfrm flipV="1">
            <a:off x="2673350" y="2819400"/>
            <a:ext cx="685800" cy="0"/>
          </a:xfrm>
          <a:prstGeom prst="line">
            <a:avLst/>
          </a:prstGeom>
          <a:noFill/>
          <a:ln w="12700" cap="rnd">
            <a:solidFill>
              <a:srgbClr val="003366"/>
            </a:solidFill>
            <a:prstDash val="sysDot"/>
            <a:round/>
            <a:headEnd/>
            <a:tailEnd/>
          </a:ln>
        </p:spPr>
        <p:txBody>
          <a:bodyPr/>
          <a:lstStyle/>
          <a:p>
            <a:endParaRPr lang="zh-CN" altLang="en-US"/>
          </a:p>
        </p:txBody>
      </p:sp>
      <p:sp>
        <p:nvSpPr>
          <p:cNvPr id="4101" name="Line 7"/>
          <p:cNvSpPr>
            <a:spLocks noChangeShapeType="1"/>
          </p:cNvSpPr>
          <p:nvPr/>
        </p:nvSpPr>
        <p:spPr bwMode="auto">
          <a:xfrm>
            <a:off x="2749550" y="3581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4102" name="Line 8"/>
          <p:cNvSpPr>
            <a:spLocks noChangeShapeType="1"/>
          </p:cNvSpPr>
          <p:nvPr/>
        </p:nvSpPr>
        <p:spPr bwMode="auto">
          <a:xfrm flipV="1">
            <a:off x="2673350" y="4267200"/>
            <a:ext cx="685800" cy="0"/>
          </a:xfrm>
          <a:prstGeom prst="line">
            <a:avLst/>
          </a:prstGeom>
          <a:noFill/>
          <a:ln w="12700" cap="rnd">
            <a:solidFill>
              <a:srgbClr val="003366"/>
            </a:solidFill>
            <a:prstDash val="sysDot"/>
            <a:round/>
            <a:headEnd/>
            <a:tailEnd/>
          </a:ln>
        </p:spPr>
        <p:txBody>
          <a:bodyPr/>
          <a:lstStyle/>
          <a:p>
            <a:endParaRPr lang="zh-CN" altLang="en-US"/>
          </a:p>
        </p:txBody>
      </p:sp>
      <p:grpSp>
        <p:nvGrpSpPr>
          <p:cNvPr id="4103" name="Group 10"/>
          <p:cNvGrpSpPr>
            <a:grpSpLocks/>
          </p:cNvGrpSpPr>
          <p:nvPr/>
        </p:nvGrpSpPr>
        <p:grpSpPr bwMode="auto">
          <a:xfrm>
            <a:off x="304800" y="2205038"/>
            <a:ext cx="2673350" cy="2671762"/>
            <a:chOff x="140" y="1419"/>
            <a:chExt cx="1684" cy="1683"/>
          </a:xfrm>
        </p:grpSpPr>
        <p:sp>
          <p:nvSpPr>
            <p:cNvPr id="7179"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7180"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181"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4120" name="Oval 14"/>
            <p:cNvSpPr>
              <a:spLocks noChangeArrowheads="1"/>
            </p:cNvSpPr>
            <p:nvPr/>
          </p:nvSpPr>
          <p:spPr bwMode="gray">
            <a:xfrm>
              <a:off x="323" y="1602"/>
              <a:ext cx="1317" cy="1316"/>
            </a:xfrm>
            <a:prstGeom prst="ellipse">
              <a:avLst/>
            </a:prstGeom>
            <a:solidFill>
              <a:srgbClr val="000000"/>
            </a:solidFill>
            <a:ln w="38100">
              <a:noFill/>
              <a:round/>
              <a:headEnd/>
              <a:tailEnd/>
            </a:ln>
          </p:spPr>
          <p:txBody>
            <a:bodyPr anchor="ctr">
              <a:spAutoFit/>
            </a:bodyPr>
            <a:lstStyle/>
            <a:p>
              <a:endParaRPr lang="zh-CN" altLang="en-US"/>
            </a:p>
          </p:txBody>
        </p:sp>
        <p:sp>
          <p:nvSpPr>
            <p:cNvPr id="4121" name="Oval 15"/>
            <p:cNvSpPr>
              <a:spLocks noChangeArrowheads="1"/>
            </p:cNvSpPr>
            <p:nvPr/>
          </p:nvSpPr>
          <p:spPr bwMode="gray">
            <a:xfrm>
              <a:off x="344" y="1623"/>
              <a:ext cx="1276" cy="1277"/>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zh-CN" altLang="en-US"/>
            </a:p>
          </p:txBody>
        </p:sp>
        <p:sp>
          <p:nvSpPr>
            <p:cNvPr id="4122"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zh-CN" altLang="en-US"/>
            </a:p>
          </p:txBody>
        </p:sp>
        <p:sp>
          <p:nvSpPr>
            <p:cNvPr id="4123" name="Oval 17"/>
            <p:cNvSpPr>
              <a:spLocks noChangeArrowheads="1"/>
            </p:cNvSpPr>
            <p:nvPr/>
          </p:nvSpPr>
          <p:spPr bwMode="gray">
            <a:xfrm>
              <a:off x="374" y="1642"/>
              <a:ext cx="1184" cy="1164"/>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zh-CN" altLang="en-US"/>
            </a:p>
          </p:txBody>
        </p:sp>
        <p:sp>
          <p:nvSpPr>
            <p:cNvPr id="4124" name="Oval 18"/>
            <p:cNvSpPr>
              <a:spLocks noChangeArrowheads="1"/>
            </p:cNvSpPr>
            <p:nvPr/>
          </p:nvSpPr>
          <p:spPr bwMode="gray">
            <a:xfrm>
              <a:off x="443" y="1675"/>
              <a:ext cx="1053" cy="945"/>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zh-CN" altLang="en-US"/>
            </a:p>
          </p:txBody>
        </p:sp>
      </p:grpSp>
      <p:sp>
        <p:nvSpPr>
          <p:cNvPr id="7188" name="AutoShape 20"/>
          <p:cNvSpPr>
            <a:spLocks noChangeArrowheads="1"/>
          </p:cNvSpPr>
          <p:nvPr/>
        </p:nvSpPr>
        <p:spPr bwMode="gray">
          <a:xfrm>
            <a:off x="3352800" y="18288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4105" name="Rectangle 21"/>
          <p:cNvSpPr>
            <a:spLocks noChangeArrowheads="1"/>
          </p:cNvSpPr>
          <p:nvPr/>
        </p:nvSpPr>
        <p:spPr bwMode="auto">
          <a:xfrm>
            <a:off x="5105400" y="1828800"/>
            <a:ext cx="1416050" cy="461963"/>
          </a:xfrm>
          <a:prstGeom prst="rect">
            <a:avLst/>
          </a:prstGeom>
          <a:noFill/>
          <a:ln w="9525">
            <a:noFill/>
            <a:miter lim="800000"/>
            <a:headEnd/>
            <a:tailEnd/>
          </a:ln>
        </p:spPr>
        <p:txBody>
          <a:bodyPr wrap="none">
            <a:spAutoFit/>
          </a:bodyPr>
          <a:lstStyle/>
          <a:p>
            <a:pPr eaLnBrk="0" hangingPunct="0"/>
            <a:r>
              <a:rPr lang="zh-CN" altLang="en-US" sz="2400" b="1" dirty="0">
                <a:solidFill>
                  <a:srgbClr val="FF0000"/>
                </a:solidFill>
                <a:latin typeface="华文细黑" pitchFamily="2" charset="-122"/>
                <a:ea typeface="华文细黑" pitchFamily="2" charset="-122"/>
              </a:rPr>
              <a:t>项目</a:t>
            </a:r>
            <a:r>
              <a:rPr lang="zh-CN" altLang="en-US" sz="2400" dirty="0">
                <a:solidFill>
                  <a:srgbClr val="FF0000"/>
                </a:solidFill>
                <a:latin typeface="华文细黑" pitchFamily="2" charset="-122"/>
                <a:ea typeface="华文细黑" pitchFamily="2" charset="-122"/>
              </a:rPr>
              <a:t>背景</a:t>
            </a:r>
            <a:endParaRPr lang="en-US" altLang="zh-CN" sz="2400" dirty="0">
              <a:solidFill>
                <a:srgbClr val="FF0000"/>
              </a:solidFill>
              <a:latin typeface="华文细黑" pitchFamily="2" charset="-122"/>
              <a:ea typeface="华文细黑" pitchFamily="2" charset="-122"/>
            </a:endParaRPr>
          </a:p>
        </p:txBody>
      </p:sp>
      <p:sp>
        <p:nvSpPr>
          <p:cNvPr id="7190" name="AutoShape 22"/>
          <p:cNvSpPr>
            <a:spLocks noChangeArrowheads="1"/>
          </p:cNvSpPr>
          <p:nvPr/>
        </p:nvSpPr>
        <p:spPr bwMode="gray">
          <a:xfrm>
            <a:off x="3352800" y="25781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4107" name="Rectangle 23"/>
          <p:cNvSpPr>
            <a:spLocks noChangeArrowheads="1"/>
          </p:cNvSpPr>
          <p:nvPr/>
        </p:nvSpPr>
        <p:spPr bwMode="auto">
          <a:xfrm>
            <a:off x="5189538" y="2654300"/>
            <a:ext cx="1415772" cy="461665"/>
          </a:xfrm>
          <a:prstGeom prst="rect">
            <a:avLst/>
          </a:prstGeom>
          <a:noFill/>
          <a:ln w="9525">
            <a:noFill/>
            <a:miter lim="800000"/>
            <a:headEnd/>
            <a:tailEnd/>
          </a:ln>
        </p:spPr>
        <p:txBody>
          <a:bodyPr wrap="none">
            <a:spAutoFit/>
          </a:bodyPr>
          <a:lstStyle/>
          <a:p>
            <a:pPr eaLnBrk="0" hangingPunct="0"/>
            <a:r>
              <a:rPr lang="zh-CN" altLang="en-US" sz="2400" b="1" dirty="0">
                <a:solidFill>
                  <a:srgbClr val="000000"/>
                </a:solidFill>
                <a:latin typeface="华文细黑" pitchFamily="2" charset="-122"/>
                <a:ea typeface="华文细黑" pitchFamily="2" charset="-122"/>
              </a:rPr>
              <a:t>项目目标</a:t>
            </a:r>
            <a:endParaRPr lang="en-US" altLang="zh-CN" sz="2400" b="1" dirty="0">
              <a:solidFill>
                <a:srgbClr val="000000"/>
              </a:solidFill>
              <a:latin typeface="华文细黑" pitchFamily="2" charset="-122"/>
              <a:ea typeface="华文细黑" pitchFamily="2" charset="-122"/>
            </a:endParaRPr>
          </a:p>
        </p:txBody>
      </p:sp>
      <p:sp>
        <p:nvSpPr>
          <p:cNvPr id="7192" name="AutoShape 24"/>
          <p:cNvSpPr>
            <a:spLocks noChangeArrowheads="1"/>
          </p:cNvSpPr>
          <p:nvPr/>
        </p:nvSpPr>
        <p:spPr bwMode="gray">
          <a:xfrm>
            <a:off x="3349625" y="332105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4109" name="Rectangle 25"/>
          <p:cNvSpPr>
            <a:spLocks noChangeArrowheads="1"/>
          </p:cNvSpPr>
          <p:nvPr/>
        </p:nvSpPr>
        <p:spPr bwMode="auto">
          <a:xfrm>
            <a:off x="5189538" y="3397250"/>
            <a:ext cx="1415772" cy="461665"/>
          </a:xfrm>
          <a:prstGeom prst="rect">
            <a:avLst/>
          </a:prstGeom>
          <a:noFill/>
          <a:ln w="9525">
            <a:noFill/>
            <a:miter lim="800000"/>
            <a:headEnd/>
            <a:tailEnd/>
          </a:ln>
        </p:spPr>
        <p:txBody>
          <a:bodyPr wrap="none">
            <a:spAutoFit/>
          </a:bodyPr>
          <a:lstStyle/>
          <a:p>
            <a:pPr eaLnBrk="0" hangingPunct="0"/>
            <a:r>
              <a:rPr lang="zh-CN" altLang="en-US" sz="2400" b="1" dirty="0">
                <a:solidFill>
                  <a:srgbClr val="000000"/>
                </a:solidFill>
                <a:latin typeface="华文细黑" pitchFamily="2" charset="-122"/>
                <a:ea typeface="华文细黑" pitchFamily="2" charset="-122"/>
              </a:rPr>
              <a:t>工作任务</a:t>
            </a:r>
            <a:endParaRPr lang="en-US" altLang="zh-CN" sz="2400" b="1" dirty="0">
              <a:solidFill>
                <a:srgbClr val="000000"/>
              </a:solidFill>
              <a:latin typeface="华文细黑" pitchFamily="2" charset="-122"/>
              <a:ea typeface="华文细黑" pitchFamily="2" charset="-122"/>
            </a:endParaRPr>
          </a:p>
        </p:txBody>
      </p:sp>
      <p:sp>
        <p:nvSpPr>
          <p:cNvPr id="7194" name="Oval 26"/>
          <p:cNvSpPr>
            <a:spLocks noChangeArrowheads="1"/>
          </p:cNvSpPr>
          <p:nvPr/>
        </p:nvSpPr>
        <p:spPr bwMode="gray">
          <a:xfrm>
            <a:off x="3263900" y="1946275"/>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5" name="Oval 27"/>
          <p:cNvSpPr>
            <a:spLocks noChangeArrowheads="1"/>
          </p:cNvSpPr>
          <p:nvPr/>
        </p:nvSpPr>
        <p:spPr bwMode="gray">
          <a:xfrm>
            <a:off x="3276600" y="2711450"/>
            <a:ext cx="228600" cy="228600"/>
          </a:xfrm>
          <a:prstGeom prst="ellipse">
            <a:avLst/>
          </a:prstGeom>
          <a:gradFill rotWithShape="1">
            <a:gsLst>
              <a:gs pos="0">
                <a:srgbClr val="DCDC48"/>
              </a:gs>
              <a:gs pos="100000">
                <a:srgbClr val="939330"/>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6" name="Oval 28"/>
          <p:cNvSpPr>
            <a:spLocks noChangeArrowheads="1"/>
          </p:cNvSpPr>
          <p:nvPr/>
        </p:nvSpPr>
        <p:spPr bwMode="gray">
          <a:xfrm>
            <a:off x="3276600" y="3467100"/>
            <a:ext cx="228600" cy="228600"/>
          </a:xfrm>
          <a:prstGeom prst="ellipse">
            <a:avLst/>
          </a:prstGeom>
          <a:gradFill rotWithShape="1">
            <a:gsLst>
              <a:gs pos="0">
                <a:schemeClr val="accent2"/>
              </a:gs>
              <a:gs pos="100000">
                <a:srgbClr val="5F025F"/>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7" name="AutoShape 29"/>
          <p:cNvSpPr>
            <a:spLocks noChangeArrowheads="1"/>
          </p:cNvSpPr>
          <p:nvPr/>
        </p:nvSpPr>
        <p:spPr bwMode="gray">
          <a:xfrm>
            <a:off x="3352800" y="4052888"/>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4114" name="Rectangle 30"/>
          <p:cNvSpPr>
            <a:spLocks noChangeArrowheads="1"/>
          </p:cNvSpPr>
          <p:nvPr/>
        </p:nvSpPr>
        <p:spPr bwMode="auto">
          <a:xfrm>
            <a:off x="5181600" y="4129088"/>
            <a:ext cx="1415772" cy="461665"/>
          </a:xfrm>
          <a:prstGeom prst="rect">
            <a:avLst/>
          </a:prstGeom>
          <a:noFill/>
          <a:ln w="9525">
            <a:noFill/>
            <a:miter lim="800000"/>
            <a:headEnd/>
            <a:tailEnd/>
          </a:ln>
        </p:spPr>
        <p:txBody>
          <a:bodyPr wrap="none">
            <a:spAutoFit/>
          </a:bodyPr>
          <a:lstStyle/>
          <a:p>
            <a:pPr eaLnBrk="0" hangingPunct="0"/>
            <a:r>
              <a:rPr lang="zh-CN" altLang="en-US" sz="2400" b="1" dirty="0">
                <a:solidFill>
                  <a:srgbClr val="000000"/>
                </a:solidFill>
                <a:latin typeface="华文细黑" pitchFamily="2" charset="-122"/>
                <a:ea typeface="华文细黑" pitchFamily="2" charset="-122"/>
              </a:rPr>
              <a:t>组织管理</a:t>
            </a:r>
            <a:endParaRPr lang="en-US" altLang="zh-CN" sz="2400" b="1" dirty="0">
              <a:solidFill>
                <a:srgbClr val="000000"/>
              </a:solidFill>
              <a:latin typeface="华文细黑" pitchFamily="2" charset="-122"/>
              <a:ea typeface="华文细黑" pitchFamily="2" charset="-122"/>
            </a:endParaRPr>
          </a:p>
        </p:txBody>
      </p:sp>
      <p:sp>
        <p:nvSpPr>
          <p:cNvPr id="7199" name="Oval 31"/>
          <p:cNvSpPr>
            <a:spLocks noChangeArrowheads="1"/>
          </p:cNvSpPr>
          <p:nvPr/>
        </p:nvSpPr>
        <p:spPr bwMode="gray">
          <a:xfrm>
            <a:off x="3263900" y="4191000"/>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4116" name="Rectangle 9"/>
          <p:cNvSpPr>
            <a:spLocks noGrp="1" noChangeArrowheads="1"/>
          </p:cNvSpPr>
          <p:nvPr>
            <p:ph type="title"/>
          </p:nvPr>
        </p:nvSpPr>
        <p:spPr>
          <a:xfrm>
            <a:off x="762000" y="3048000"/>
            <a:ext cx="1600200" cy="868363"/>
          </a:xfrm>
        </p:spPr>
        <p:txBody>
          <a:bodyPr/>
          <a:lstStyle/>
          <a:p>
            <a:pPr eaLnBrk="1" hangingPunct="1"/>
            <a:r>
              <a:rPr lang="zh-CN" altLang="en-US" sz="4300" i="0" smtClean="0">
                <a:latin typeface="楷体" pitchFamily="49" charset="-122"/>
                <a:ea typeface="楷体" pitchFamily="49" charset="-122"/>
              </a:rPr>
              <a:t>目录</a:t>
            </a:r>
            <a:endParaRPr lang="en-US" altLang="zh-CN" sz="4300" i="0" smtClean="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33400" y="1905000"/>
            <a:ext cx="8001000" cy="2590800"/>
          </a:xfrm>
          <a:prstGeom prst="round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宋体" charset="-122"/>
            </a:endParaRPr>
          </a:p>
        </p:txBody>
      </p:sp>
      <p:sp>
        <p:nvSpPr>
          <p:cNvPr id="5123" name="TextBox 3"/>
          <p:cNvSpPr txBox="1">
            <a:spLocks noChangeArrowheads="1"/>
          </p:cNvSpPr>
          <p:nvPr/>
        </p:nvSpPr>
        <p:spPr bwMode="auto">
          <a:xfrm>
            <a:off x="762000" y="1981200"/>
            <a:ext cx="7620000" cy="1816100"/>
          </a:xfrm>
          <a:prstGeom prst="rect">
            <a:avLst/>
          </a:prstGeom>
          <a:noFill/>
          <a:ln w="9525">
            <a:noFill/>
            <a:miter lim="800000"/>
            <a:headEnd/>
            <a:tailEnd/>
          </a:ln>
        </p:spPr>
        <p:txBody>
          <a:bodyPr>
            <a:spAutoFit/>
          </a:bodyPr>
          <a:lstStyle/>
          <a:p>
            <a:r>
              <a:rPr lang="en-US" altLang="zh-CN" sz="2800"/>
              <a:t>       </a:t>
            </a:r>
            <a:r>
              <a:rPr lang="zh-CN" altLang="zh-CN" sz="2800"/>
              <a:t>健康促进医院</a:t>
            </a:r>
            <a:r>
              <a:rPr lang="en-US" altLang="zh-CN" sz="2800"/>
              <a:t>(Health Promoting Hospitals, HPHs)</a:t>
            </a:r>
            <a:r>
              <a:rPr lang="zh-CN" altLang="zh-CN" sz="2800"/>
              <a:t>是由世界卫生组织在全球倡导的、有利于提高医护质量与病人生命质量、改善医患关系、促进人文医学发展的国际行动。</a:t>
            </a:r>
            <a:endParaRPr lang="en-US" altLang="zh-CN" sz="2800">
              <a:ea typeface="华文楷体" pitchFamily="2" charset="-122"/>
            </a:endParaRPr>
          </a:p>
        </p:txBody>
      </p:sp>
      <p:sp>
        <p:nvSpPr>
          <p:cNvPr id="5124" name="矩形 5"/>
          <p:cNvSpPr>
            <a:spLocks noChangeArrowheads="1"/>
          </p:cNvSpPr>
          <p:nvPr/>
        </p:nvSpPr>
        <p:spPr bwMode="auto">
          <a:xfrm>
            <a:off x="609600" y="762000"/>
            <a:ext cx="8001000" cy="646113"/>
          </a:xfrm>
          <a:prstGeom prst="rect">
            <a:avLst/>
          </a:prstGeom>
          <a:noFill/>
          <a:ln w="9525">
            <a:noFill/>
            <a:miter lim="800000"/>
            <a:headEnd/>
            <a:tailEnd/>
          </a:ln>
        </p:spPr>
        <p:txBody>
          <a:bodyPr>
            <a:spAutoFit/>
          </a:bodyPr>
          <a:lstStyle/>
          <a:p>
            <a:r>
              <a:rPr lang="en-US" altLang="zh-CN" sz="3600" b="1"/>
              <a:t>WHO</a:t>
            </a:r>
            <a:r>
              <a:rPr lang="zh-CN" altLang="zh-CN" sz="3600" b="1"/>
              <a:t>倡导</a:t>
            </a:r>
            <a:endParaRPr lang="en-US" altLang="zh-CN" sz="3600" b="1">
              <a:latin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33400" y="1905000"/>
            <a:ext cx="8001000" cy="2971800"/>
          </a:xfrm>
          <a:prstGeom prst="round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宋体" charset="-122"/>
            </a:endParaRPr>
          </a:p>
        </p:txBody>
      </p:sp>
      <p:sp>
        <p:nvSpPr>
          <p:cNvPr id="6147" name="TextBox 3"/>
          <p:cNvSpPr txBox="1">
            <a:spLocks noChangeArrowheads="1"/>
          </p:cNvSpPr>
          <p:nvPr/>
        </p:nvSpPr>
        <p:spPr bwMode="auto">
          <a:xfrm>
            <a:off x="762000" y="1981200"/>
            <a:ext cx="7620000" cy="2678113"/>
          </a:xfrm>
          <a:prstGeom prst="rect">
            <a:avLst/>
          </a:prstGeom>
          <a:noFill/>
          <a:ln w="9525">
            <a:noFill/>
            <a:miter lim="800000"/>
            <a:headEnd/>
            <a:tailEnd/>
          </a:ln>
        </p:spPr>
        <p:txBody>
          <a:bodyPr>
            <a:spAutoFit/>
          </a:bodyPr>
          <a:lstStyle/>
          <a:p>
            <a:r>
              <a:rPr lang="en-US" altLang="zh-CN" sz="2800"/>
              <a:t>        </a:t>
            </a:r>
            <a:r>
              <a:rPr lang="zh-CN" altLang="zh-CN" sz="2800"/>
              <a:t>医院健康促进与健康教育是现代医疗和综合护理的重要组成部分</a:t>
            </a:r>
            <a:r>
              <a:rPr lang="zh-CN" altLang="en-US" sz="2800"/>
              <a:t>，</a:t>
            </a:r>
            <a:r>
              <a:rPr lang="zh-CN" altLang="zh-CN" sz="2800"/>
              <a:t>是《中华人民共和国执业医师法》、《中华人民共和国护士法》、《医疗机构从业人员行为规范》规定的医护人员的职责和义务，也是《综合医院评审标准》的重要内容之一。</a:t>
            </a:r>
            <a:endParaRPr lang="en-US" altLang="zh-CN" sz="2800">
              <a:ea typeface="华文楷体" pitchFamily="2" charset="-122"/>
            </a:endParaRPr>
          </a:p>
        </p:txBody>
      </p:sp>
      <p:sp>
        <p:nvSpPr>
          <p:cNvPr id="6148" name="矩形 5"/>
          <p:cNvSpPr>
            <a:spLocks noChangeArrowheads="1"/>
          </p:cNvSpPr>
          <p:nvPr/>
        </p:nvSpPr>
        <p:spPr bwMode="auto">
          <a:xfrm>
            <a:off x="609600" y="762000"/>
            <a:ext cx="8001000" cy="646113"/>
          </a:xfrm>
          <a:prstGeom prst="rect">
            <a:avLst/>
          </a:prstGeom>
          <a:noFill/>
          <a:ln w="9525">
            <a:noFill/>
            <a:miter lim="800000"/>
            <a:headEnd/>
            <a:tailEnd/>
          </a:ln>
        </p:spPr>
        <p:txBody>
          <a:bodyPr>
            <a:spAutoFit/>
          </a:bodyPr>
          <a:lstStyle/>
          <a:p>
            <a:r>
              <a:rPr lang="zh-CN" altLang="zh-CN" sz="3600" b="1"/>
              <a:t>法规要求</a:t>
            </a:r>
            <a:endParaRPr lang="en-US" altLang="zh-CN" sz="3600" b="1">
              <a:latin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33400" y="1905000"/>
            <a:ext cx="8001000" cy="3886200"/>
          </a:xfrm>
          <a:prstGeom prst="round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宋体" charset="-122"/>
            </a:endParaRPr>
          </a:p>
        </p:txBody>
      </p:sp>
      <p:sp>
        <p:nvSpPr>
          <p:cNvPr id="7171" name="TextBox 3"/>
          <p:cNvSpPr txBox="1">
            <a:spLocks noChangeArrowheads="1"/>
          </p:cNvSpPr>
          <p:nvPr/>
        </p:nvSpPr>
        <p:spPr bwMode="auto">
          <a:xfrm>
            <a:off x="762000" y="1981200"/>
            <a:ext cx="7620000" cy="3540125"/>
          </a:xfrm>
          <a:prstGeom prst="rect">
            <a:avLst/>
          </a:prstGeom>
          <a:noFill/>
          <a:ln w="9525">
            <a:noFill/>
            <a:miter lim="800000"/>
            <a:headEnd/>
            <a:tailEnd/>
          </a:ln>
        </p:spPr>
        <p:txBody>
          <a:bodyPr>
            <a:spAutoFit/>
          </a:bodyPr>
          <a:lstStyle/>
          <a:p>
            <a:r>
              <a:rPr lang="en-US" altLang="zh-CN" sz="2800"/>
              <a:t>        </a:t>
            </a:r>
            <a:r>
              <a:rPr lang="zh-CN" altLang="zh-CN" sz="2800"/>
              <a:t>中共中央国务院关于深化医药卫生体制改革的指导意见》中对健康促进和健康教育工作的目标任务，落实《国民经济和社会发展“十二五”规划纲要》中“普及健康教育，实行国民健康行动计划、全面推行公共场所禁烟”的要求，特别是《国家卫生和计划生育委员会主要职责内设机构和人员编制规定》中加强卫生计生宣传和健康促进工作的具体要求</a:t>
            </a:r>
            <a:r>
              <a:rPr lang="zh-CN" altLang="en-US" sz="2800"/>
              <a:t>。</a:t>
            </a:r>
            <a:endParaRPr lang="zh-CN" altLang="zh-CN" sz="2800"/>
          </a:p>
        </p:txBody>
      </p:sp>
      <p:sp>
        <p:nvSpPr>
          <p:cNvPr id="7172" name="矩形 5"/>
          <p:cNvSpPr>
            <a:spLocks noChangeArrowheads="1"/>
          </p:cNvSpPr>
          <p:nvPr/>
        </p:nvSpPr>
        <p:spPr bwMode="auto">
          <a:xfrm>
            <a:off x="609600" y="762000"/>
            <a:ext cx="8001000" cy="646113"/>
          </a:xfrm>
          <a:prstGeom prst="rect">
            <a:avLst/>
          </a:prstGeom>
          <a:noFill/>
          <a:ln w="9525">
            <a:noFill/>
            <a:miter lim="800000"/>
            <a:headEnd/>
            <a:tailEnd/>
          </a:ln>
        </p:spPr>
        <p:txBody>
          <a:bodyPr>
            <a:spAutoFit/>
          </a:bodyPr>
          <a:lstStyle/>
          <a:p>
            <a:r>
              <a:rPr lang="zh-CN" altLang="zh-CN" sz="3600" b="1"/>
              <a:t>政策需求</a:t>
            </a:r>
            <a:endParaRPr lang="en-US" altLang="zh-CN" sz="3600" b="1">
              <a:latin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33400" y="1905000"/>
            <a:ext cx="8001000" cy="2590800"/>
          </a:xfrm>
          <a:prstGeom prst="round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宋体" charset="-122"/>
            </a:endParaRPr>
          </a:p>
        </p:txBody>
      </p:sp>
      <p:sp>
        <p:nvSpPr>
          <p:cNvPr id="8195" name="TextBox 3"/>
          <p:cNvSpPr txBox="1">
            <a:spLocks noChangeArrowheads="1"/>
          </p:cNvSpPr>
          <p:nvPr/>
        </p:nvSpPr>
        <p:spPr bwMode="auto">
          <a:xfrm>
            <a:off x="762000" y="1981200"/>
            <a:ext cx="7620000" cy="2246313"/>
          </a:xfrm>
          <a:prstGeom prst="rect">
            <a:avLst/>
          </a:prstGeom>
          <a:noFill/>
          <a:ln w="9525">
            <a:noFill/>
            <a:miter lim="800000"/>
            <a:headEnd/>
            <a:tailEnd/>
          </a:ln>
        </p:spPr>
        <p:txBody>
          <a:bodyPr>
            <a:spAutoFit/>
          </a:bodyPr>
          <a:lstStyle/>
          <a:p>
            <a:r>
              <a:rPr lang="en-US" altLang="zh-CN" sz="2800"/>
              <a:t>        </a:t>
            </a:r>
            <a:r>
              <a:rPr lang="zh-CN" altLang="zh-CN" sz="2800"/>
              <a:t>需要充分发挥医疗机构作为健康教育与健康促进主阵地与支撑平台的作用，促进医院健康促进工作的科学化、规范化与标准化，推进健康促进与健康教育有效融入预防、医疗、康复等所有医疗卫生服务活动</a:t>
            </a:r>
            <a:r>
              <a:rPr lang="zh-CN" altLang="en-US" sz="2800"/>
              <a:t>。</a:t>
            </a:r>
            <a:endParaRPr lang="zh-CN" altLang="zh-CN" sz="2800"/>
          </a:p>
        </p:txBody>
      </p:sp>
      <p:sp>
        <p:nvSpPr>
          <p:cNvPr id="8196" name="矩形 5"/>
          <p:cNvSpPr>
            <a:spLocks noChangeArrowheads="1"/>
          </p:cNvSpPr>
          <p:nvPr/>
        </p:nvSpPr>
        <p:spPr bwMode="auto">
          <a:xfrm>
            <a:off x="609600" y="762000"/>
            <a:ext cx="8001000" cy="646113"/>
          </a:xfrm>
          <a:prstGeom prst="rect">
            <a:avLst/>
          </a:prstGeom>
          <a:noFill/>
          <a:ln w="9525">
            <a:noFill/>
            <a:miter lim="800000"/>
            <a:headEnd/>
            <a:tailEnd/>
          </a:ln>
        </p:spPr>
        <p:txBody>
          <a:bodyPr>
            <a:spAutoFit/>
          </a:bodyPr>
          <a:lstStyle/>
          <a:p>
            <a:r>
              <a:rPr lang="zh-CN" altLang="zh-CN" sz="3600" b="1"/>
              <a:t>公共卫生服务均等化</a:t>
            </a:r>
            <a:endParaRPr lang="en-US" altLang="zh-CN" sz="3600" b="1">
              <a:latin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flipV="1">
            <a:off x="2368550" y="2057400"/>
            <a:ext cx="381000" cy="381000"/>
          </a:xfrm>
          <a:prstGeom prst="line">
            <a:avLst/>
          </a:prstGeom>
          <a:noFill/>
          <a:ln w="12700" cap="rnd">
            <a:solidFill>
              <a:srgbClr val="003366"/>
            </a:solidFill>
            <a:prstDash val="sysDot"/>
            <a:round/>
            <a:headEnd/>
            <a:tailEnd/>
          </a:ln>
        </p:spPr>
        <p:txBody>
          <a:bodyPr/>
          <a:lstStyle/>
          <a:p>
            <a:endParaRPr lang="zh-CN" altLang="en-US"/>
          </a:p>
        </p:txBody>
      </p:sp>
      <p:sp>
        <p:nvSpPr>
          <p:cNvPr id="9219" name="Line 4"/>
          <p:cNvSpPr>
            <a:spLocks noChangeShapeType="1"/>
          </p:cNvSpPr>
          <p:nvPr/>
        </p:nvSpPr>
        <p:spPr bwMode="auto">
          <a:xfrm>
            <a:off x="2749550" y="2057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9220" name="Line 6"/>
          <p:cNvSpPr>
            <a:spLocks noChangeShapeType="1"/>
          </p:cNvSpPr>
          <p:nvPr/>
        </p:nvSpPr>
        <p:spPr bwMode="auto">
          <a:xfrm flipV="1">
            <a:off x="2673350" y="2819400"/>
            <a:ext cx="685800" cy="0"/>
          </a:xfrm>
          <a:prstGeom prst="line">
            <a:avLst/>
          </a:prstGeom>
          <a:noFill/>
          <a:ln w="12700" cap="rnd">
            <a:solidFill>
              <a:srgbClr val="003366"/>
            </a:solidFill>
            <a:prstDash val="sysDot"/>
            <a:round/>
            <a:headEnd/>
            <a:tailEnd/>
          </a:ln>
        </p:spPr>
        <p:txBody>
          <a:bodyPr/>
          <a:lstStyle/>
          <a:p>
            <a:endParaRPr lang="zh-CN" altLang="en-US"/>
          </a:p>
        </p:txBody>
      </p:sp>
      <p:sp>
        <p:nvSpPr>
          <p:cNvPr id="9221" name="Line 7"/>
          <p:cNvSpPr>
            <a:spLocks noChangeShapeType="1"/>
          </p:cNvSpPr>
          <p:nvPr/>
        </p:nvSpPr>
        <p:spPr bwMode="auto">
          <a:xfrm>
            <a:off x="2749550" y="3581400"/>
            <a:ext cx="609600" cy="0"/>
          </a:xfrm>
          <a:prstGeom prst="line">
            <a:avLst/>
          </a:prstGeom>
          <a:noFill/>
          <a:ln w="12700" cap="rnd">
            <a:solidFill>
              <a:srgbClr val="003366"/>
            </a:solidFill>
            <a:prstDash val="sysDot"/>
            <a:round/>
            <a:headEnd/>
            <a:tailEnd/>
          </a:ln>
        </p:spPr>
        <p:txBody>
          <a:bodyPr/>
          <a:lstStyle/>
          <a:p>
            <a:endParaRPr lang="zh-CN" altLang="en-US"/>
          </a:p>
        </p:txBody>
      </p:sp>
      <p:sp>
        <p:nvSpPr>
          <p:cNvPr id="9222" name="Line 8"/>
          <p:cNvSpPr>
            <a:spLocks noChangeShapeType="1"/>
          </p:cNvSpPr>
          <p:nvPr/>
        </p:nvSpPr>
        <p:spPr bwMode="auto">
          <a:xfrm flipV="1">
            <a:off x="2673350" y="4267200"/>
            <a:ext cx="685800" cy="0"/>
          </a:xfrm>
          <a:prstGeom prst="line">
            <a:avLst/>
          </a:prstGeom>
          <a:noFill/>
          <a:ln w="12700" cap="rnd">
            <a:solidFill>
              <a:srgbClr val="003366"/>
            </a:solidFill>
            <a:prstDash val="sysDot"/>
            <a:round/>
            <a:headEnd/>
            <a:tailEnd/>
          </a:ln>
        </p:spPr>
        <p:txBody>
          <a:bodyPr/>
          <a:lstStyle/>
          <a:p>
            <a:endParaRPr lang="zh-CN" altLang="en-US"/>
          </a:p>
        </p:txBody>
      </p:sp>
      <p:grpSp>
        <p:nvGrpSpPr>
          <p:cNvPr id="9223" name="Group 10"/>
          <p:cNvGrpSpPr>
            <a:grpSpLocks/>
          </p:cNvGrpSpPr>
          <p:nvPr/>
        </p:nvGrpSpPr>
        <p:grpSpPr bwMode="auto">
          <a:xfrm>
            <a:off x="304800" y="2205038"/>
            <a:ext cx="2673350" cy="2671762"/>
            <a:chOff x="140" y="1419"/>
            <a:chExt cx="1684" cy="1683"/>
          </a:xfrm>
        </p:grpSpPr>
        <p:sp>
          <p:nvSpPr>
            <p:cNvPr id="7179" name="Oval 11"/>
            <p:cNvSpPr>
              <a:spLocks noChangeArrowheads="1"/>
            </p:cNvSpPr>
            <p:nvPr/>
          </p:nvSpPr>
          <p:spPr bwMode="gray">
            <a:xfrm>
              <a:off x="140" y="1419"/>
              <a:ext cx="1684" cy="168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p>
          </p:txBody>
        </p:sp>
        <p:sp>
          <p:nvSpPr>
            <p:cNvPr id="7180" name="Oval 12"/>
            <p:cNvSpPr>
              <a:spLocks noChangeArrowheads="1"/>
            </p:cNvSpPr>
            <p:nvPr/>
          </p:nvSpPr>
          <p:spPr bwMode="gray">
            <a:xfrm>
              <a:off x="251" y="1528"/>
              <a:ext cx="1461" cy="146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p>
          </p:txBody>
        </p:sp>
        <p:sp>
          <p:nvSpPr>
            <p:cNvPr id="7181" name="Oval 13"/>
            <p:cNvSpPr>
              <a:spLocks noChangeArrowheads="1"/>
            </p:cNvSpPr>
            <p:nvPr/>
          </p:nvSpPr>
          <p:spPr bwMode="gray">
            <a:xfrm>
              <a:off x="258" y="1536"/>
              <a:ext cx="1461" cy="1462"/>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pPr>
                <a:defRPr/>
              </a:pPr>
              <a:endParaRPr lang="zh-CN" altLang="en-US"/>
            </a:p>
          </p:txBody>
        </p:sp>
        <p:sp>
          <p:nvSpPr>
            <p:cNvPr id="9240" name="Oval 14"/>
            <p:cNvSpPr>
              <a:spLocks noChangeArrowheads="1"/>
            </p:cNvSpPr>
            <p:nvPr/>
          </p:nvSpPr>
          <p:spPr bwMode="gray">
            <a:xfrm>
              <a:off x="323" y="1602"/>
              <a:ext cx="1317" cy="1316"/>
            </a:xfrm>
            <a:prstGeom prst="ellipse">
              <a:avLst/>
            </a:prstGeom>
            <a:solidFill>
              <a:srgbClr val="000000"/>
            </a:solidFill>
            <a:ln w="38100">
              <a:noFill/>
              <a:round/>
              <a:headEnd/>
              <a:tailEnd/>
            </a:ln>
          </p:spPr>
          <p:txBody>
            <a:bodyPr anchor="ctr">
              <a:spAutoFit/>
            </a:bodyPr>
            <a:lstStyle/>
            <a:p>
              <a:endParaRPr lang="zh-CN" altLang="en-US"/>
            </a:p>
          </p:txBody>
        </p:sp>
        <p:sp>
          <p:nvSpPr>
            <p:cNvPr id="9241" name="Oval 15"/>
            <p:cNvSpPr>
              <a:spLocks noChangeArrowheads="1"/>
            </p:cNvSpPr>
            <p:nvPr/>
          </p:nvSpPr>
          <p:spPr bwMode="gray">
            <a:xfrm>
              <a:off x="344" y="1623"/>
              <a:ext cx="1276" cy="1277"/>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zh-CN" altLang="en-US"/>
            </a:p>
          </p:txBody>
        </p:sp>
        <p:sp>
          <p:nvSpPr>
            <p:cNvPr id="9242" name="Oval 16"/>
            <p:cNvSpPr>
              <a:spLocks noChangeArrowheads="1"/>
            </p:cNvSpPr>
            <p:nvPr/>
          </p:nvSpPr>
          <p:spPr bwMode="gray">
            <a:xfrm>
              <a:off x="360" y="1630"/>
              <a:ext cx="1246" cy="1246"/>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zh-CN" altLang="en-US"/>
            </a:p>
          </p:txBody>
        </p:sp>
        <p:sp>
          <p:nvSpPr>
            <p:cNvPr id="9243" name="Oval 17"/>
            <p:cNvSpPr>
              <a:spLocks noChangeArrowheads="1"/>
            </p:cNvSpPr>
            <p:nvPr/>
          </p:nvSpPr>
          <p:spPr bwMode="gray">
            <a:xfrm>
              <a:off x="374" y="1642"/>
              <a:ext cx="1184" cy="1164"/>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zh-CN" altLang="en-US"/>
            </a:p>
          </p:txBody>
        </p:sp>
        <p:sp>
          <p:nvSpPr>
            <p:cNvPr id="9244" name="Oval 18"/>
            <p:cNvSpPr>
              <a:spLocks noChangeArrowheads="1"/>
            </p:cNvSpPr>
            <p:nvPr/>
          </p:nvSpPr>
          <p:spPr bwMode="gray">
            <a:xfrm>
              <a:off x="443" y="1675"/>
              <a:ext cx="1053" cy="945"/>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zh-CN" altLang="en-US"/>
            </a:p>
          </p:txBody>
        </p:sp>
      </p:grpSp>
      <p:sp>
        <p:nvSpPr>
          <p:cNvPr id="7188" name="AutoShape 20"/>
          <p:cNvSpPr>
            <a:spLocks noChangeArrowheads="1"/>
          </p:cNvSpPr>
          <p:nvPr/>
        </p:nvSpPr>
        <p:spPr bwMode="gray">
          <a:xfrm>
            <a:off x="3352800" y="18288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9225" name="Rectangle 21"/>
          <p:cNvSpPr>
            <a:spLocks noChangeArrowheads="1"/>
          </p:cNvSpPr>
          <p:nvPr/>
        </p:nvSpPr>
        <p:spPr bwMode="auto">
          <a:xfrm>
            <a:off x="5181600" y="1828800"/>
            <a:ext cx="1211263" cy="400050"/>
          </a:xfrm>
          <a:prstGeom prst="rect">
            <a:avLst/>
          </a:prstGeom>
          <a:noFill/>
          <a:ln w="9525">
            <a:noFill/>
            <a:miter lim="800000"/>
            <a:headEnd/>
            <a:tailEnd/>
          </a:ln>
        </p:spPr>
        <p:txBody>
          <a:bodyPr wrap="none">
            <a:spAutoFit/>
          </a:bodyPr>
          <a:lstStyle/>
          <a:p>
            <a:pPr eaLnBrk="0" hangingPunct="0"/>
            <a:r>
              <a:rPr lang="zh-CN" altLang="en-US" sz="2000">
                <a:solidFill>
                  <a:srgbClr val="000000"/>
                </a:solidFill>
                <a:latin typeface="华文细黑" pitchFamily="2" charset="-122"/>
                <a:ea typeface="华文细黑" pitchFamily="2" charset="-122"/>
              </a:rPr>
              <a:t>项目背景</a:t>
            </a:r>
            <a:endParaRPr lang="en-US" altLang="zh-CN" sz="2000">
              <a:solidFill>
                <a:srgbClr val="000000"/>
              </a:solidFill>
              <a:latin typeface="华文细黑" pitchFamily="2" charset="-122"/>
              <a:ea typeface="华文细黑" pitchFamily="2" charset="-122"/>
            </a:endParaRPr>
          </a:p>
        </p:txBody>
      </p:sp>
      <p:sp>
        <p:nvSpPr>
          <p:cNvPr id="7190" name="AutoShape 22"/>
          <p:cNvSpPr>
            <a:spLocks noChangeArrowheads="1"/>
          </p:cNvSpPr>
          <p:nvPr/>
        </p:nvSpPr>
        <p:spPr bwMode="gray">
          <a:xfrm>
            <a:off x="3352800" y="25781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9227" name="Rectangle 23"/>
          <p:cNvSpPr>
            <a:spLocks noChangeArrowheads="1"/>
          </p:cNvSpPr>
          <p:nvPr/>
        </p:nvSpPr>
        <p:spPr bwMode="auto">
          <a:xfrm>
            <a:off x="5189538" y="2654300"/>
            <a:ext cx="1416050" cy="461963"/>
          </a:xfrm>
          <a:prstGeom prst="rect">
            <a:avLst/>
          </a:prstGeom>
          <a:noFill/>
          <a:ln w="9525">
            <a:noFill/>
            <a:miter lim="800000"/>
            <a:headEnd/>
            <a:tailEnd/>
          </a:ln>
        </p:spPr>
        <p:txBody>
          <a:bodyPr wrap="none">
            <a:spAutoFit/>
          </a:bodyPr>
          <a:lstStyle/>
          <a:p>
            <a:pPr eaLnBrk="0" hangingPunct="0"/>
            <a:r>
              <a:rPr lang="zh-CN" altLang="en-US" sz="2400">
                <a:solidFill>
                  <a:srgbClr val="FF0000"/>
                </a:solidFill>
                <a:latin typeface="华文细黑" pitchFamily="2" charset="-122"/>
                <a:ea typeface="华文细黑" pitchFamily="2" charset="-122"/>
              </a:rPr>
              <a:t>项目目标</a:t>
            </a:r>
            <a:endParaRPr lang="en-US" altLang="zh-CN" sz="2400">
              <a:solidFill>
                <a:srgbClr val="FF0000"/>
              </a:solidFill>
              <a:latin typeface="华文细黑" pitchFamily="2" charset="-122"/>
              <a:ea typeface="华文细黑" pitchFamily="2" charset="-122"/>
            </a:endParaRPr>
          </a:p>
        </p:txBody>
      </p:sp>
      <p:sp>
        <p:nvSpPr>
          <p:cNvPr id="7192" name="AutoShape 24"/>
          <p:cNvSpPr>
            <a:spLocks noChangeArrowheads="1"/>
          </p:cNvSpPr>
          <p:nvPr/>
        </p:nvSpPr>
        <p:spPr bwMode="gray">
          <a:xfrm>
            <a:off x="3349625" y="332105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9229" name="Rectangle 25"/>
          <p:cNvSpPr>
            <a:spLocks noChangeArrowheads="1"/>
          </p:cNvSpPr>
          <p:nvPr/>
        </p:nvSpPr>
        <p:spPr bwMode="auto">
          <a:xfrm>
            <a:off x="5189538" y="3397250"/>
            <a:ext cx="1211262" cy="400050"/>
          </a:xfrm>
          <a:prstGeom prst="rect">
            <a:avLst/>
          </a:prstGeom>
          <a:noFill/>
          <a:ln w="9525">
            <a:noFill/>
            <a:miter lim="800000"/>
            <a:headEnd/>
            <a:tailEnd/>
          </a:ln>
        </p:spPr>
        <p:txBody>
          <a:bodyPr wrap="none">
            <a:spAutoFit/>
          </a:bodyPr>
          <a:lstStyle/>
          <a:p>
            <a:pPr eaLnBrk="0" hangingPunct="0"/>
            <a:r>
              <a:rPr lang="zh-CN" altLang="en-US" sz="2000">
                <a:latin typeface="华文细黑" pitchFamily="2" charset="-122"/>
                <a:ea typeface="华文细黑" pitchFamily="2" charset="-122"/>
              </a:rPr>
              <a:t>工作任务</a:t>
            </a:r>
            <a:endParaRPr lang="en-US" altLang="zh-CN" sz="2000">
              <a:latin typeface="华文细黑" pitchFamily="2" charset="-122"/>
              <a:ea typeface="华文细黑" pitchFamily="2" charset="-122"/>
            </a:endParaRPr>
          </a:p>
        </p:txBody>
      </p:sp>
      <p:sp>
        <p:nvSpPr>
          <p:cNvPr id="7194" name="Oval 26"/>
          <p:cNvSpPr>
            <a:spLocks noChangeArrowheads="1"/>
          </p:cNvSpPr>
          <p:nvPr/>
        </p:nvSpPr>
        <p:spPr bwMode="gray">
          <a:xfrm>
            <a:off x="3263900" y="1946275"/>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5" name="Oval 27"/>
          <p:cNvSpPr>
            <a:spLocks noChangeArrowheads="1"/>
          </p:cNvSpPr>
          <p:nvPr/>
        </p:nvSpPr>
        <p:spPr bwMode="gray">
          <a:xfrm>
            <a:off x="3276600" y="2711450"/>
            <a:ext cx="228600" cy="228600"/>
          </a:xfrm>
          <a:prstGeom prst="ellipse">
            <a:avLst/>
          </a:prstGeom>
          <a:gradFill rotWithShape="1">
            <a:gsLst>
              <a:gs pos="0">
                <a:srgbClr val="DCDC48"/>
              </a:gs>
              <a:gs pos="100000">
                <a:srgbClr val="939330"/>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6" name="Oval 28"/>
          <p:cNvSpPr>
            <a:spLocks noChangeArrowheads="1"/>
          </p:cNvSpPr>
          <p:nvPr/>
        </p:nvSpPr>
        <p:spPr bwMode="gray">
          <a:xfrm>
            <a:off x="3276600" y="3467100"/>
            <a:ext cx="228600" cy="228600"/>
          </a:xfrm>
          <a:prstGeom prst="ellipse">
            <a:avLst/>
          </a:prstGeom>
          <a:gradFill rotWithShape="1">
            <a:gsLst>
              <a:gs pos="0">
                <a:schemeClr val="accent2"/>
              </a:gs>
              <a:gs pos="100000">
                <a:srgbClr val="5F025F"/>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7197" name="AutoShape 29"/>
          <p:cNvSpPr>
            <a:spLocks noChangeArrowheads="1"/>
          </p:cNvSpPr>
          <p:nvPr/>
        </p:nvSpPr>
        <p:spPr bwMode="gray">
          <a:xfrm>
            <a:off x="3352800" y="4052888"/>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defRPr/>
            </a:pPr>
            <a:endParaRPr lang="zh-CN" altLang="en-US"/>
          </a:p>
        </p:txBody>
      </p:sp>
      <p:sp>
        <p:nvSpPr>
          <p:cNvPr id="9234" name="Rectangle 30"/>
          <p:cNvSpPr>
            <a:spLocks noChangeArrowheads="1"/>
          </p:cNvSpPr>
          <p:nvPr/>
        </p:nvSpPr>
        <p:spPr bwMode="auto">
          <a:xfrm>
            <a:off x="5181600" y="4129088"/>
            <a:ext cx="1211263" cy="400050"/>
          </a:xfrm>
          <a:prstGeom prst="rect">
            <a:avLst/>
          </a:prstGeom>
          <a:noFill/>
          <a:ln w="9525">
            <a:noFill/>
            <a:miter lim="800000"/>
            <a:headEnd/>
            <a:tailEnd/>
          </a:ln>
        </p:spPr>
        <p:txBody>
          <a:bodyPr wrap="none">
            <a:spAutoFit/>
          </a:bodyPr>
          <a:lstStyle/>
          <a:p>
            <a:pPr eaLnBrk="0" hangingPunct="0"/>
            <a:r>
              <a:rPr lang="zh-CN" altLang="en-US" sz="2000">
                <a:solidFill>
                  <a:srgbClr val="000000"/>
                </a:solidFill>
                <a:latin typeface="华文细黑" pitchFamily="2" charset="-122"/>
                <a:ea typeface="华文细黑" pitchFamily="2" charset="-122"/>
              </a:rPr>
              <a:t>组织管理</a:t>
            </a:r>
            <a:endParaRPr lang="en-US" altLang="zh-CN" sz="2000">
              <a:solidFill>
                <a:srgbClr val="000000"/>
              </a:solidFill>
              <a:latin typeface="华文细黑" pitchFamily="2" charset="-122"/>
              <a:ea typeface="华文细黑" pitchFamily="2" charset="-122"/>
            </a:endParaRPr>
          </a:p>
        </p:txBody>
      </p:sp>
      <p:sp>
        <p:nvSpPr>
          <p:cNvPr id="7199" name="Oval 31"/>
          <p:cNvSpPr>
            <a:spLocks noChangeArrowheads="1"/>
          </p:cNvSpPr>
          <p:nvPr/>
        </p:nvSpPr>
        <p:spPr bwMode="gray">
          <a:xfrm>
            <a:off x="3263900" y="4191000"/>
            <a:ext cx="228600" cy="228600"/>
          </a:xfrm>
          <a:prstGeom prst="ellipse">
            <a:avLst/>
          </a:prstGeom>
          <a:gradFill rotWithShape="1">
            <a:gsLst>
              <a:gs pos="0">
                <a:srgbClr val="E96E29"/>
              </a:gs>
              <a:gs pos="100000">
                <a:srgbClr val="9B491B"/>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zh-CN" altLang="en-US"/>
          </a:p>
        </p:txBody>
      </p:sp>
      <p:sp>
        <p:nvSpPr>
          <p:cNvPr id="9236" name="Rectangle 9"/>
          <p:cNvSpPr>
            <a:spLocks noGrp="1" noChangeArrowheads="1"/>
          </p:cNvSpPr>
          <p:nvPr>
            <p:ph type="title"/>
          </p:nvPr>
        </p:nvSpPr>
        <p:spPr>
          <a:xfrm>
            <a:off x="762000" y="3048000"/>
            <a:ext cx="1600200" cy="868363"/>
          </a:xfrm>
        </p:spPr>
        <p:txBody>
          <a:bodyPr/>
          <a:lstStyle/>
          <a:p>
            <a:pPr eaLnBrk="1" hangingPunct="1"/>
            <a:r>
              <a:rPr lang="zh-CN" altLang="en-US" sz="4300" i="0" smtClean="0">
                <a:latin typeface="楷体" pitchFamily="49" charset="-122"/>
                <a:ea typeface="楷体" pitchFamily="49" charset="-122"/>
              </a:rPr>
              <a:t>目录</a:t>
            </a:r>
            <a:endParaRPr lang="en-US" altLang="zh-CN" sz="4300" i="0" smtClean="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6"/>
          <p:cNvSpPr>
            <a:spLocks noChangeArrowheads="1"/>
          </p:cNvSpPr>
          <p:nvPr/>
        </p:nvSpPr>
        <p:spPr bwMode="gray">
          <a:xfrm>
            <a:off x="457200" y="1752600"/>
            <a:ext cx="8382000" cy="3962400"/>
          </a:xfrm>
          <a:prstGeom prst="bevel">
            <a:avLst>
              <a:gd name="adj" fmla="val 0"/>
            </a:avLst>
          </a:prstGeom>
          <a:gradFill rotWithShape="1">
            <a:gsLst>
              <a:gs pos="0">
                <a:srgbClr val="5CB1FE"/>
              </a:gs>
              <a:gs pos="100000">
                <a:srgbClr val="E5F3FF"/>
              </a:gs>
            </a:gsLst>
            <a:lin ang="5400000" scaled="1"/>
          </a:gradFill>
          <a:ln w="19050">
            <a:noFill/>
            <a:miter lim="800000"/>
            <a:headEnd/>
            <a:tailEnd/>
          </a:ln>
          <a:effectLst>
            <a:outerShdw dist="107763" dir="2700000" algn="ctr" rotWithShape="0">
              <a:srgbClr val="1C1C1C">
                <a:alpha val="50000"/>
              </a:srgbClr>
            </a:outerShdw>
          </a:effectLst>
        </p:spPr>
        <p:txBody>
          <a:bodyPr wrap="none" anchor="ctr"/>
          <a:lstStyle/>
          <a:p>
            <a:pPr algn="ctr" eaLnBrk="0" hangingPunct="0">
              <a:defRPr/>
            </a:pPr>
            <a:endParaRPr lang="zh-CN" altLang="en-US">
              <a:solidFill>
                <a:srgbClr val="000000"/>
              </a:solidFill>
              <a:cs typeface="Arial" charset="0"/>
            </a:endParaRPr>
          </a:p>
        </p:txBody>
      </p:sp>
      <p:sp>
        <p:nvSpPr>
          <p:cNvPr id="10243" name="Rectangle 1"/>
          <p:cNvSpPr>
            <a:spLocks noChangeArrowheads="1"/>
          </p:cNvSpPr>
          <p:nvPr/>
        </p:nvSpPr>
        <p:spPr bwMode="auto">
          <a:xfrm>
            <a:off x="457200" y="503238"/>
            <a:ext cx="8686800" cy="5478462"/>
          </a:xfrm>
          <a:prstGeom prst="rect">
            <a:avLst/>
          </a:prstGeom>
          <a:noFill/>
          <a:ln w="9525">
            <a:noFill/>
            <a:miter lim="800000"/>
            <a:headEnd/>
            <a:tailEnd/>
          </a:ln>
        </p:spPr>
        <p:txBody>
          <a:bodyPr anchor="ctr">
            <a:spAutoFit/>
          </a:bodyPr>
          <a:lstStyle/>
          <a:p>
            <a:pPr indent="349250" eaLnBrk="0" hangingPunct="0"/>
            <a:r>
              <a:rPr lang="zh-CN" altLang="en-US" sz="3600" b="1">
                <a:solidFill>
                  <a:srgbClr val="0070C0"/>
                </a:solidFill>
                <a:latin typeface="宋体" charset="-122"/>
              </a:rPr>
              <a:t>总体目标</a:t>
            </a:r>
            <a:endParaRPr lang="en-US" altLang="zh-CN" sz="3600" b="1">
              <a:solidFill>
                <a:srgbClr val="0070C0"/>
              </a:solidFill>
              <a:latin typeface="宋体" charset="-122"/>
            </a:endParaRPr>
          </a:p>
          <a:p>
            <a:pPr indent="349250" eaLnBrk="0" hangingPunct="0">
              <a:lnSpc>
                <a:spcPct val="150000"/>
              </a:lnSpc>
            </a:pPr>
            <a:endParaRPr lang="en-US" altLang="zh-CN" sz="2800">
              <a:latin typeface="宋体" charset="-122"/>
              <a:cs typeface="Arial" charset="0"/>
            </a:endParaRPr>
          </a:p>
          <a:p>
            <a:pPr indent="349250" eaLnBrk="0" hangingPunct="0">
              <a:lnSpc>
                <a:spcPct val="150000"/>
              </a:lnSpc>
            </a:pPr>
            <a:r>
              <a:rPr lang="en-US" altLang="zh-CN" sz="2800"/>
              <a:t>    </a:t>
            </a:r>
            <a:r>
              <a:rPr lang="zh-CN" altLang="zh-CN" sz="2800"/>
              <a:t>所有省份和新疆生产建设兵团开展健康促进医院试点工作，探索与总结医院健康促进与健康教育的有效模式和典型经验，改善就医环境和诊疗服务，提高医院职工、患者及其家属、社区居民的健康素养。无烟医院是选择试点医院的前提条件。</a:t>
            </a:r>
          </a:p>
          <a:p>
            <a:pPr indent="349250" eaLnBrk="0" hangingPunct="0">
              <a:lnSpc>
                <a:spcPct val="150000"/>
              </a:lnSpc>
            </a:pPr>
            <a:endParaRPr lang="en-US" altLang="zh-CN" sz="2800">
              <a:solidFill>
                <a:srgbClr val="080808"/>
              </a:solidFill>
              <a:latin typeface="宋体" charset="-122"/>
              <a:cs typeface="Arial" charset="0"/>
            </a:endParaRPr>
          </a:p>
          <a:p>
            <a:pPr indent="349250" eaLnBrk="0" hangingPunct="0"/>
            <a:endParaRPr lang="en-US" altLang="zh-CN" sz="2000" b="1">
              <a:latin typeface="宋体" charset="-122"/>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6"/>
          <p:cNvSpPr>
            <a:spLocks noChangeArrowheads="1"/>
          </p:cNvSpPr>
          <p:nvPr/>
        </p:nvSpPr>
        <p:spPr bwMode="gray">
          <a:xfrm>
            <a:off x="457200" y="1676400"/>
            <a:ext cx="8382000" cy="3962400"/>
          </a:xfrm>
          <a:prstGeom prst="bevel">
            <a:avLst>
              <a:gd name="adj" fmla="val 0"/>
            </a:avLst>
          </a:prstGeom>
          <a:gradFill rotWithShape="1">
            <a:gsLst>
              <a:gs pos="0">
                <a:srgbClr val="5CB1FE"/>
              </a:gs>
              <a:gs pos="100000">
                <a:srgbClr val="E5F3FF"/>
              </a:gs>
            </a:gsLst>
            <a:lin ang="5400000" scaled="1"/>
          </a:gradFill>
          <a:ln w="19050">
            <a:noFill/>
            <a:miter lim="800000"/>
            <a:headEnd/>
            <a:tailEnd/>
          </a:ln>
          <a:effectLst>
            <a:outerShdw dist="107763" dir="2700000" algn="ctr" rotWithShape="0">
              <a:srgbClr val="1C1C1C">
                <a:alpha val="50000"/>
              </a:srgbClr>
            </a:outerShdw>
          </a:effectLst>
        </p:spPr>
        <p:txBody>
          <a:bodyPr wrap="none" anchor="ctr"/>
          <a:lstStyle/>
          <a:p>
            <a:pPr algn="ctr" eaLnBrk="0" hangingPunct="0">
              <a:defRPr/>
            </a:pPr>
            <a:endParaRPr lang="zh-CN" altLang="en-US">
              <a:solidFill>
                <a:srgbClr val="000000"/>
              </a:solidFill>
              <a:cs typeface="Arial" charset="0"/>
            </a:endParaRPr>
          </a:p>
        </p:txBody>
      </p:sp>
      <p:sp>
        <p:nvSpPr>
          <p:cNvPr id="12291" name="Rectangle 1"/>
          <p:cNvSpPr>
            <a:spLocks noChangeArrowheads="1"/>
          </p:cNvSpPr>
          <p:nvPr/>
        </p:nvSpPr>
        <p:spPr bwMode="auto">
          <a:xfrm>
            <a:off x="533400" y="990948"/>
            <a:ext cx="8229600" cy="3539430"/>
          </a:xfrm>
          <a:prstGeom prst="rect">
            <a:avLst/>
          </a:prstGeom>
          <a:noFill/>
          <a:ln w="9525">
            <a:noFill/>
            <a:miter lim="800000"/>
            <a:headEnd/>
            <a:tailEnd/>
          </a:ln>
        </p:spPr>
        <p:txBody>
          <a:bodyPr anchor="ctr">
            <a:spAutoFit/>
          </a:bodyPr>
          <a:lstStyle/>
          <a:p>
            <a:pPr indent="349250" eaLnBrk="0" hangingPunct="0">
              <a:defRPr/>
            </a:pPr>
            <a:r>
              <a:rPr lang="zh-CN" altLang="en-US" sz="3600" b="1" dirty="0">
                <a:solidFill>
                  <a:srgbClr val="0070C0"/>
                </a:solidFill>
                <a:latin typeface="宋体" charset="-122"/>
              </a:rPr>
              <a:t>具体目标</a:t>
            </a:r>
            <a:endParaRPr lang="en-US" altLang="zh-CN" sz="3600" b="1" dirty="0">
              <a:solidFill>
                <a:srgbClr val="0070C0"/>
              </a:solidFill>
              <a:latin typeface="宋体" charset="-122"/>
            </a:endParaRPr>
          </a:p>
          <a:p>
            <a:pPr indent="349250" eaLnBrk="0" hangingPunct="0">
              <a:lnSpc>
                <a:spcPct val="150000"/>
              </a:lnSpc>
              <a:defRPr/>
            </a:pPr>
            <a:endParaRPr lang="en-US" altLang="zh-CN" sz="2800" dirty="0">
              <a:latin typeface="宋体" charset="-122"/>
              <a:cs typeface="Arial" charset="0"/>
            </a:endParaRPr>
          </a:p>
          <a:p>
            <a:pPr>
              <a:defRPr/>
            </a:pPr>
            <a:r>
              <a:rPr lang="en-US" altLang="zh-CN" sz="2800" dirty="0"/>
              <a:t>        2014</a:t>
            </a:r>
            <a:r>
              <a:rPr lang="zh-CN" altLang="zh-CN" sz="2800" dirty="0"/>
              <a:t>年</a:t>
            </a:r>
            <a:r>
              <a:rPr lang="en-US" altLang="zh-CN" sz="2800" dirty="0"/>
              <a:t>7</a:t>
            </a:r>
            <a:r>
              <a:rPr lang="zh-CN" altLang="zh-CN" sz="2800" dirty="0"/>
              <a:t>月底前</a:t>
            </a:r>
            <a:r>
              <a:rPr lang="en-US" altLang="zh-CN" sz="2800" dirty="0"/>
              <a:t>,</a:t>
            </a:r>
            <a:r>
              <a:rPr lang="zh-CN" altLang="zh-CN" sz="2800" dirty="0"/>
              <a:t>每省（区、市）在每个</a:t>
            </a:r>
            <a:r>
              <a:rPr lang="zh-CN" altLang="zh-CN" sz="2800" dirty="0" smtClean="0"/>
              <a:t>项目</a:t>
            </a:r>
            <a:r>
              <a:rPr lang="zh-CN" altLang="en-US" sz="2800" dirty="0" smtClean="0"/>
              <a:t>活动点</a:t>
            </a:r>
            <a:r>
              <a:rPr lang="zh-CN" altLang="zh-CN" sz="2800" dirty="0" smtClean="0"/>
              <a:t>（</a:t>
            </a:r>
            <a:r>
              <a:rPr lang="zh-CN" altLang="en-US" sz="2800" dirty="0" smtClean="0"/>
              <a:t>地级</a:t>
            </a:r>
            <a:r>
              <a:rPr lang="zh-CN" altLang="zh-CN" sz="2800" dirty="0" smtClean="0"/>
              <a:t>市</a:t>
            </a:r>
            <a:r>
              <a:rPr lang="zh-CN" altLang="en-US" sz="2800" dirty="0" smtClean="0"/>
              <a:t>、州</a:t>
            </a:r>
            <a:r>
              <a:rPr lang="zh-CN" altLang="zh-CN" sz="2800" dirty="0" smtClean="0"/>
              <a:t>）</a:t>
            </a:r>
            <a:r>
              <a:rPr lang="zh-CN" altLang="zh-CN" sz="2800" dirty="0"/>
              <a:t>至少创建６个健康促进试点</a:t>
            </a:r>
            <a:r>
              <a:rPr lang="zh-CN" altLang="zh-CN" sz="2800" dirty="0" smtClean="0"/>
              <a:t>医院</a:t>
            </a:r>
            <a:r>
              <a:rPr lang="zh-CN" altLang="en-US" sz="2800" dirty="0" smtClean="0"/>
              <a:t>，</a:t>
            </a:r>
            <a:r>
              <a:rPr lang="zh-CN" altLang="zh-CN" sz="2800" dirty="0" smtClean="0"/>
              <a:t>全国</a:t>
            </a:r>
            <a:r>
              <a:rPr lang="en-US" altLang="zh-CN" sz="2800" dirty="0"/>
              <a:t>110</a:t>
            </a:r>
            <a:r>
              <a:rPr lang="zh-CN" altLang="zh-CN" sz="2800" dirty="0"/>
              <a:t>个</a:t>
            </a:r>
            <a:r>
              <a:rPr lang="zh-CN" altLang="zh-CN" sz="2800" dirty="0" smtClean="0"/>
              <a:t>项目</a:t>
            </a:r>
            <a:r>
              <a:rPr lang="zh-CN" altLang="en-US" sz="2800" dirty="0"/>
              <a:t>点</a:t>
            </a:r>
            <a:r>
              <a:rPr lang="zh-CN" altLang="zh-CN" sz="2800" dirty="0" smtClean="0"/>
              <a:t>共</a:t>
            </a:r>
            <a:r>
              <a:rPr lang="zh-CN" altLang="zh-CN" sz="2800" dirty="0"/>
              <a:t>创建</a:t>
            </a:r>
            <a:r>
              <a:rPr lang="en-US" altLang="zh-CN" sz="2800" dirty="0"/>
              <a:t>660</a:t>
            </a:r>
            <a:r>
              <a:rPr lang="zh-CN" altLang="zh-CN" sz="2800" dirty="0"/>
              <a:t>个试点医院。</a:t>
            </a:r>
          </a:p>
          <a:p>
            <a:pPr indent="349250" eaLnBrk="0" hangingPunct="0">
              <a:lnSpc>
                <a:spcPct val="150000"/>
              </a:lnSpc>
              <a:defRPr/>
            </a:pPr>
            <a:endParaRPr lang="en-US" altLang="zh-CN" sz="2800" dirty="0">
              <a:solidFill>
                <a:srgbClr val="080808"/>
              </a:solidFill>
              <a:latin typeface="宋体" charset="-122"/>
              <a:cs typeface="Arial" charset="0"/>
            </a:endParaRPr>
          </a:p>
          <a:p>
            <a:pPr indent="349250" eaLnBrk="0" hangingPunct="0">
              <a:defRPr/>
            </a:pPr>
            <a:endParaRPr lang="en-US" altLang="zh-CN" sz="2000" b="1" dirty="0">
              <a:latin typeface="宋体" charset="-122"/>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80808"/>
      </a:dk1>
      <a:lt1>
        <a:srgbClr val="FFFFFF"/>
      </a:lt1>
      <a:dk2>
        <a:srgbClr val="A59A55"/>
      </a:dk2>
      <a:lt2>
        <a:srgbClr val="DDDDDD"/>
      </a:lt2>
      <a:accent1>
        <a:srgbClr val="4AB1E4"/>
      </a:accent1>
      <a:accent2>
        <a:srgbClr val="8F038F"/>
      </a:accent2>
      <a:accent3>
        <a:srgbClr val="FFFFFF"/>
      </a:accent3>
      <a:accent4>
        <a:srgbClr val="060606"/>
      </a:accent4>
      <a:accent5>
        <a:srgbClr val="B1D5EF"/>
      </a:accent5>
      <a:accent6>
        <a:srgbClr val="810281"/>
      </a:accent6>
      <a:hlink>
        <a:srgbClr val="F77A1D"/>
      </a:hlink>
      <a:folHlink>
        <a:srgbClr val="5BBE4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5F5F5F"/>
        </a:dk1>
        <a:lt1>
          <a:srgbClr val="FFFFFF"/>
        </a:lt1>
        <a:dk2>
          <a:srgbClr val="C36609"/>
        </a:dk2>
        <a:lt2>
          <a:srgbClr val="DDDDDD"/>
        </a:lt2>
        <a:accent1>
          <a:srgbClr val="D2B94E"/>
        </a:accent1>
        <a:accent2>
          <a:srgbClr val="2395B9"/>
        </a:accent2>
        <a:accent3>
          <a:srgbClr val="FFFFFF"/>
        </a:accent3>
        <a:accent4>
          <a:srgbClr val="505050"/>
        </a:accent4>
        <a:accent5>
          <a:srgbClr val="E5D9B2"/>
        </a:accent5>
        <a:accent6>
          <a:srgbClr val="1F87A7"/>
        </a:accent6>
        <a:hlink>
          <a:srgbClr val="5C984E"/>
        </a:hlink>
        <a:folHlink>
          <a:srgbClr val="B5C77B"/>
        </a:folHlink>
      </a:clrScheme>
      <a:clrMap bg1="lt1" tx1="dk1" bg2="lt2" tx2="dk2" accent1="accent1" accent2="accent2" accent3="accent3" accent4="accent4" accent5="accent5" accent6="accent6" hlink="hlink" folHlink="folHlink"/>
    </a:extraClrScheme>
    <a:extraClrScheme>
      <a:clrScheme name="Default Design 2">
        <a:dk1>
          <a:srgbClr val="5F5F5F"/>
        </a:dk1>
        <a:lt1>
          <a:srgbClr val="FFFFFF"/>
        </a:lt1>
        <a:dk2>
          <a:srgbClr val="9FC591"/>
        </a:dk2>
        <a:lt2>
          <a:srgbClr val="DDDDDD"/>
        </a:lt2>
        <a:accent1>
          <a:srgbClr val="7B82B7"/>
        </a:accent1>
        <a:accent2>
          <a:srgbClr val="8D337C"/>
        </a:accent2>
        <a:accent3>
          <a:srgbClr val="FFFFFF"/>
        </a:accent3>
        <a:accent4>
          <a:srgbClr val="505050"/>
        </a:accent4>
        <a:accent5>
          <a:srgbClr val="BFC1D8"/>
        </a:accent5>
        <a:accent6>
          <a:srgbClr val="7F2D70"/>
        </a:accent6>
        <a:hlink>
          <a:srgbClr val="CC87E1"/>
        </a:hlink>
        <a:folHlink>
          <a:srgbClr val="76C5D0"/>
        </a:folHlink>
      </a:clrScheme>
      <a:clrMap bg1="lt1" tx1="dk1" bg2="lt2" tx2="dk2" accent1="accent1" accent2="accent2" accent3="accent3" accent4="accent4" accent5="accent5" accent6="accent6" hlink="hlink" folHlink="folHlink"/>
    </a:extraClrScheme>
    <a:extraClrScheme>
      <a:clrScheme name="Default Design 3">
        <a:dk1>
          <a:srgbClr val="080808"/>
        </a:dk1>
        <a:lt1>
          <a:srgbClr val="FFFFFF"/>
        </a:lt1>
        <a:dk2>
          <a:srgbClr val="A59A55"/>
        </a:dk2>
        <a:lt2>
          <a:srgbClr val="DDDDDD"/>
        </a:lt2>
        <a:accent1>
          <a:srgbClr val="4AB1E4"/>
        </a:accent1>
        <a:accent2>
          <a:srgbClr val="8F038F"/>
        </a:accent2>
        <a:accent3>
          <a:srgbClr val="FFFFFF"/>
        </a:accent3>
        <a:accent4>
          <a:srgbClr val="060606"/>
        </a:accent4>
        <a:accent5>
          <a:srgbClr val="B1D5EF"/>
        </a:accent5>
        <a:accent6>
          <a:srgbClr val="810281"/>
        </a:accent6>
        <a:hlink>
          <a:srgbClr val="F77A1D"/>
        </a:hlink>
        <a:folHlink>
          <a:srgbClr val="5BBE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5583</TotalTime>
  <Words>1101</Words>
  <Application>Microsoft Office PowerPoint</Application>
  <PresentationFormat>全屏显示(4:3)</PresentationFormat>
  <Paragraphs>79</Paragraphs>
  <Slides>15</Slides>
  <Notes>4</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Default Design</vt:lpstr>
      <vt:lpstr>   2013年健康促进医院试点项目工作方案介绍   国家卫生计生委宣传司  健康促进处   石琦    </vt:lpstr>
      <vt:lpstr>目录</vt:lpstr>
      <vt:lpstr>PowerPoint 演示文稿</vt:lpstr>
      <vt:lpstr>PowerPoint 演示文稿</vt:lpstr>
      <vt:lpstr>PowerPoint 演示文稿</vt:lpstr>
      <vt:lpstr>PowerPoint 演示文稿</vt:lpstr>
      <vt:lpstr>目录</vt:lpstr>
      <vt:lpstr>PowerPoint 演示文稿</vt:lpstr>
      <vt:lpstr>PowerPoint 演示文稿</vt:lpstr>
      <vt:lpstr>目录</vt:lpstr>
      <vt:lpstr>工作任务</vt:lpstr>
      <vt:lpstr>工作任务</vt:lpstr>
      <vt:lpstr>目录</vt:lpstr>
      <vt:lpstr>PowerPoint 演示文稿</vt:lpstr>
      <vt:lpstr>PowerPoint 演示文稿</vt:lpstr>
    </vt:vector>
  </TitlesOfParts>
  <Company>Guild Design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www.themegallery.com</dc:creator>
  <cp:lastModifiedBy>微软用户</cp:lastModifiedBy>
  <cp:revision>328</cp:revision>
  <dcterms:created xsi:type="dcterms:W3CDTF">2012-11-18T03:40:55Z</dcterms:created>
  <dcterms:modified xsi:type="dcterms:W3CDTF">2013-09-06T10:45:05Z</dcterms:modified>
</cp:coreProperties>
</file>